
<file path=[Content_Types].xml><?xml version="1.0" encoding="utf-8"?>
<Types xmlns="http://schemas.openxmlformats.org/package/2006/content-types">
  <Default Extension="xml" ContentType="application/xml"/>
  <Default Extension="jpeg" ContentType="image/jpeg"/>
  <Default Extension="mp4" ContentType="video/mp4"/>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47"/>
  </p:notesMasterIdLst>
  <p:handoutMasterIdLst>
    <p:handoutMasterId r:id="rId48"/>
  </p:handoutMasterIdLst>
  <p:sldIdLst>
    <p:sldId id="263" r:id="rId2"/>
    <p:sldId id="413" r:id="rId3"/>
    <p:sldId id="408" r:id="rId4"/>
    <p:sldId id="268" r:id="rId5"/>
    <p:sldId id="394" r:id="rId6"/>
    <p:sldId id="336" r:id="rId7"/>
    <p:sldId id="345" r:id="rId8"/>
    <p:sldId id="405" r:id="rId9"/>
    <p:sldId id="338" r:id="rId10"/>
    <p:sldId id="395" r:id="rId11"/>
    <p:sldId id="410" r:id="rId12"/>
    <p:sldId id="332" r:id="rId13"/>
    <p:sldId id="326" r:id="rId14"/>
    <p:sldId id="327" r:id="rId15"/>
    <p:sldId id="333" r:id="rId16"/>
    <p:sldId id="265" r:id="rId17"/>
    <p:sldId id="409" r:id="rId18"/>
    <p:sldId id="344" r:id="rId19"/>
    <p:sldId id="363" r:id="rId20"/>
    <p:sldId id="390" r:id="rId21"/>
    <p:sldId id="391" r:id="rId22"/>
    <p:sldId id="365" r:id="rId23"/>
    <p:sldId id="299" r:id="rId24"/>
    <p:sldId id="275" r:id="rId25"/>
    <p:sldId id="328" r:id="rId26"/>
    <p:sldId id="329" r:id="rId27"/>
    <p:sldId id="301" r:id="rId28"/>
    <p:sldId id="302" r:id="rId29"/>
    <p:sldId id="373" r:id="rId30"/>
    <p:sldId id="372" r:id="rId31"/>
    <p:sldId id="386" r:id="rId32"/>
    <p:sldId id="396" r:id="rId33"/>
    <p:sldId id="387" r:id="rId34"/>
    <p:sldId id="388" r:id="rId35"/>
    <p:sldId id="370" r:id="rId36"/>
    <p:sldId id="371" r:id="rId37"/>
    <p:sldId id="406" r:id="rId38"/>
    <p:sldId id="412" r:id="rId39"/>
    <p:sldId id="353" r:id="rId40"/>
    <p:sldId id="402" r:id="rId41"/>
    <p:sldId id="407" r:id="rId42"/>
    <p:sldId id="411" r:id="rId43"/>
    <p:sldId id="376" r:id="rId44"/>
    <p:sldId id="374" r:id="rId45"/>
    <p:sldId id="398"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57" autoAdjust="0"/>
    <p:restoredTop sz="94643" autoAdjust="0"/>
  </p:normalViewPr>
  <p:slideViewPr>
    <p:cSldViewPr>
      <p:cViewPr>
        <p:scale>
          <a:sx n="82" d="100"/>
          <a:sy n="82" d="100"/>
        </p:scale>
        <p:origin x="1808" y="352"/>
      </p:cViewPr>
      <p:guideLst>
        <p:guide orient="horz" pos="2160"/>
        <p:guide pos="2880"/>
      </p:guideLst>
    </p:cSldViewPr>
  </p:slideViewPr>
  <p:outlineViewPr>
    <p:cViewPr>
      <p:scale>
        <a:sx n="33" d="100"/>
        <a:sy n="33" d="100"/>
      </p:scale>
      <p:origin x="0" y="-9344"/>
    </p:cViewPr>
  </p:outlineViewPr>
  <p:notesTextViewPr>
    <p:cViewPr>
      <p:scale>
        <a:sx n="1" d="1"/>
        <a:sy n="1" d="1"/>
      </p:scale>
      <p:origin x="0" y="0"/>
    </p:cViewPr>
  </p:notesTextViewPr>
  <p:sorterViewPr>
    <p:cViewPr>
      <p:scale>
        <a:sx n="66" d="100"/>
        <a:sy n="66" d="100"/>
      </p:scale>
      <p:origin x="0" y="4144"/>
    </p:cViewPr>
  </p:sorterViewPr>
  <p:notesViewPr>
    <p:cSldViewPr>
      <p:cViewPr varScale="1">
        <p:scale>
          <a:sx n="55" d="100"/>
          <a:sy n="55" d="100"/>
        </p:scale>
        <p:origin x="-285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449337A-A401-4729-B581-6A5950BFF033}" type="datetimeFigureOut">
              <a:rPr lang="en-US" smtClean="0"/>
              <a:t>6/11/17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46E20A0-9962-4AA0-B56F-04120D929653}"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91E5F2-DA56-496E-AEEF-2720CB737731}" type="datetimeFigureOut">
              <a:rPr lang="en-US" smtClean="0"/>
              <a:pPr/>
              <a:t>6/11/17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E2A2AB-682C-4D4D-9E13-8FB7A55EFC2B}"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Tx/>
              <a:buNone/>
            </a:pPr>
            <a:endParaRPr lang="en-US" dirty="0"/>
          </a:p>
        </p:txBody>
      </p:sp>
      <p:sp>
        <p:nvSpPr>
          <p:cNvPr id="4" name="Slide Number Placeholder 3"/>
          <p:cNvSpPr>
            <a:spLocks noGrp="1"/>
          </p:cNvSpPr>
          <p:nvPr>
            <p:ph type="sldNum" sz="quarter" idx="10"/>
          </p:nvPr>
        </p:nvSpPr>
        <p:spPr/>
        <p:txBody>
          <a:bodyPr/>
          <a:lstStyle/>
          <a:p>
            <a:fld id="{9DE2A2AB-682C-4D4D-9E13-8FB7A55EFC2B}" type="slidenum">
              <a:rPr lang="en-US" smtClean="0"/>
              <a:pPr/>
              <a:t>1</a:t>
            </a:fld>
            <a:endParaRPr lang="en-US" dirty="0"/>
          </a:p>
        </p:txBody>
      </p:sp>
    </p:spTree>
    <p:extLst>
      <p:ext uri="{BB962C8B-B14F-4D97-AF65-F5344CB8AC3E}">
        <p14:creationId xmlns:p14="http://schemas.microsoft.com/office/powerpoint/2010/main" val="1823832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E2A2AB-682C-4D4D-9E13-8FB7A55EFC2B}" type="slidenum">
              <a:rPr lang="en-US" smtClean="0"/>
              <a:pPr/>
              <a:t>25</a:t>
            </a:fld>
            <a:endParaRPr lang="en-US" dirty="0"/>
          </a:p>
        </p:txBody>
      </p:sp>
    </p:spTree>
    <p:extLst>
      <p:ext uri="{BB962C8B-B14F-4D97-AF65-F5344CB8AC3E}">
        <p14:creationId xmlns:p14="http://schemas.microsoft.com/office/powerpoint/2010/main" val="1599267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E2A2AB-682C-4D4D-9E13-8FB7A55EFC2B}" type="slidenum">
              <a:rPr lang="en-US" smtClean="0"/>
              <a:pPr/>
              <a:t>26</a:t>
            </a:fld>
            <a:endParaRPr lang="en-US" dirty="0"/>
          </a:p>
        </p:txBody>
      </p:sp>
    </p:spTree>
    <p:extLst>
      <p:ext uri="{BB962C8B-B14F-4D97-AF65-F5344CB8AC3E}">
        <p14:creationId xmlns:p14="http://schemas.microsoft.com/office/powerpoint/2010/main" val="2087817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Aquathol</a:t>
            </a:r>
            <a:r>
              <a:rPr lang="en-US" sz="1200" kern="1200" dirty="0" smtClean="0">
                <a:solidFill>
                  <a:schemeClr val="tx1"/>
                </a:solidFill>
                <a:effectLst/>
                <a:latin typeface="+mn-lt"/>
                <a:ea typeface="+mn-ea"/>
                <a:cs typeface="+mn-cs"/>
              </a:rPr>
              <a:t>-K® (active ingredient </a:t>
            </a:r>
            <a:r>
              <a:rPr lang="en-US" sz="1200" kern="1200" dirty="0" err="1" smtClean="0">
                <a:solidFill>
                  <a:schemeClr val="tx1"/>
                </a:solidFill>
                <a:effectLst/>
                <a:latin typeface="+mn-lt"/>
                <a:ea typeface="+mn-ea"/>
                <a:cs typeface="+mn-cs"/>
              </a:rPr>
              <a:t>endothall</a:t>
            </a:r>
            <a:r>
              <a:rPr lang="en-US" sz="1200" kern="1200" dirty="0" smtClean="0">
                <a:solidFill>
                  <a:schemeClr val="tx1"/>
                </a:solidFill>
                <a:effectLst/>
                <a:latin typeface="+mn-lt"/>
                <a:ea typeface="+mn-ea"/>
                <a:cs typeface="+mn-cs"/>
              </a:rPr>
              <a:t>) and granular </a:t>
            </a:r>
            <a:r>
              <a:rPr lang="en-US" sz="1200" kern="1200" dirty="0" err="1" smtClean="0">
                <a:solidFill>
                  <a:schemeClr val="tx1"/>
                </a:solidFill>
                <a:effectLst/>
                <a:latin typeface="+mn-lt"/>
                <a:ea typeface="+mn-ea"/>
                <a:cs typeface="+mn-cs"/>
              </a:rPr>
              <a:t>Clearcast</a:t>
            </a:r>
            <a:r>
              <a:rPr lang="en-US" sz="1200" kern="1200" dirty="0" smtClean="0">
                <a:solidFill>
                  <a:schemeClr val="tx1"/>
                </a:solidFill>
                <a:effectLst/>
                <a:latin typeface="+mn-lt"/>
                <a:ea typeface="+mn-ea"/>
                <a:cs typeface="+mn-cs"/>
              </a:rPr>
              <a:t> 2.7g® (active ingredient </a:t>
            </a:r>
            <a:r>
              <a:rPr lang="en-US" sz="1200" kern="1200" dirty="0" err="1" smtClean="0">
                <a:solidFill>
                  <a:schemeClr val="tx1"/>
                </a:solidFill>
                <a:effectLst/>
                <a:latin typeface="+mn-lt"/>
                <a:ea typeface="+mn-ea"/>
                <a:cs typeface="+mn-cs"/>
              </a:rPr>
              <a:t>imazamox</a:t>
            </a:r>
            <a:r>
              <a:rPr lang="en-US" sz="1200" kern="1200" dirty="0" smtClean="0">
                <a:solidFill>
                  <a:schemeClr val="tx1"/>
                </a:solidFill>
                <a:effectLst/>
                <a:latin typeface="+mn-lt"/>
                <a:ea typeface="+mn-ea"/>
                <a:cs typeface="+mn-cs"/>
              </a:rPr>
              <a:t>) to 2014</a:t>
            </a:r>
            <a:endParaRPr lang="en-US" dirty="0" smtClean="0"/>
          </a:p>
          <a:p>
            <a:endParaRPr lang="en-US" dirty="0"/>
          </a:p>
        </p:txBody>
      </p:sp>
      <p:sp>
        <p:nvSpPr>
          <p:cNvPr id="4" name="Slide Number Placeholder 3"/>
          <p:cNvSpPr>
            <a:spLocks noGrp="1"/>
          </p:cNvSpPr>
          <p:nvPr>
            <p:ph type="sldNum" sz="quarter" idx="10"/>
          </p:nvPr>
        </p:nvSpPr>
        <p:spPr/>
        <p:txBody>
          <a:bodyPr/>
          <a:lstStyle/>
          <a:p>
            <a:fld id="{9DE2A2AB-682C-4D4D-9E13-8FB7A55EFC2B}" type="slidenum">
              <a:rPr lang="en-US" smtClean="0"/>
              <a:pPr/>
              <a:t>28</a:t>
            </a:fld>
            <a:endParaRPr lang="en-US" dirty="0"/>
          </a:p>
        </p:txBody>
      </p:sp>
    </p:spTree>
    <p:extLst>
      <p:ext uri="{BB962C8B-B14F-4D97-AF65-F5344CB8AC3E}">
        <p14:creationId xmlns:p14="http://schemas.microsoft.com/office/powerpoint/2010/main" val="786716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LimnoTech</a:t>
            </a:r>
            <a:r>
              <a:rPr lang="en-US" sz="1200" kern="1200" dirty="0" smtClean="0">
                <a:solidFill>
                  <a:schemeClr val="tx1"/>
                </a:solidFill>
                <a:effectLst/>
                <a:latin typeface="+mn-lt"/>
                <a:ea typeface="+mn-ea"/>
                <a:cs typeface="+mn-cs"/>
              </a:rPr>
              <a:t> is an independent water environment research and engineering firm based in Ann Arbor, MI, that regularly assists federal and state agencies, including the Wisconsin DNR, study lakes and streams across the country.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DE2A2AB-682C-4D4D-9E13-8FB7A55EFC2B}" type="slidenum">
              <a:rPr lang="en-US" smtClean="0"/>
              <a:pPr/>
              <a:t>30</a:t>
            </a:fld>
            <a:endParaRPr lang="en-US" dirty="0"/>
          </a:p>
        </p:txBody>
      </p:sp>
    </p:spTree>
    <p:extLst>
      <p:ext uri="{BB962C8B-B14F-4D97-AF65-F5344CB8AC3E}">
        <p14:creationId xmlns:p14="http://schemas.microsoft.com/office/powerpoint/2010/main" val="1104336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 lake to be included on the 303(d) list as impaired and to have priority put on the development of a TMDL, using only total phosphorus data, the lower 90th percentile of the confidence interval around the mean must exceed the phosphorus criterion by more than 1.5 times (Figure 8). This basically means that for LCO to be listed as impaired based solely on total phosphorus data, there must be 95% certainty that the average monthly total phosphorus concentration is more than 150% of the current 15 </a:t>
            </a:r>
            <a:r>
              <a:rPr lang="en-US" dirty="0" err="1" smtClean="0"/>
              <a:t>μg</a:t>
            </a:r>
            <a:r>
              <a:rPr lang="en-US" dirty="0" smtClean="0"/>
              <a:t>/L criterion, or greater than 22.5 </a:t>
            </a:r>
            <a:r>
              <a:rPr lang="en-US" dirty="0" err="1" smtClean="0"/>
              <a:t>μg</a:t>
            </a:r>
            <a:r>
              <a:rPr lang="en-US" dirty="0" smtClean="0"/>
              <a:t>/L. Being 95% sure that total phosphorus is averaging greater than 22.5 </a:t>
            </a:r>
            <a:r>
              <a:rPr lang="en-US" dirty="0" err="1" smtClean="0"/>
              <a:t>μg</a:t>
            </a:r>
            <a:r>
              <a:rPr lang="en-US" dirty="0" smtClean="0"/>
              <a:t>/L in LCO is a high bar for determining impairment and taking needed steps to restore and protect the resource, especially considering LCO is an ORW.” </a:t>
            </a:r>
          </a:p>
          <a:p>
            <a:endParaRPr lang="en-US" dirty="0"/>
          </a:p>
        </p:txBody>
      </p:sp>
      <p:sp>
        <p:nvSpPr>
          <p:cNvPr id="4" name="Slide Number Placeholder 3"/>
          <p:cNvSpPr>
            <a:spLocks noGrp="1"/>
          </p:cNvSpPr>
          <p:nvPr>
            <p:ph type="sldNum" sz="quarter" idx="10"/>
          </p:nvPr>
        </p:nvSpPr>
        <p:spPr/>
        <p:txBody>
          <a:bodyPr/>
          <a:lstStyle/>
          <a:p>
            <a:fld id="{9DE2A2AB-682C-4D4D-9E13-8FB7A55EFC2B}" type="slidenum">
              <a:rPr lang="en-US" smtClean="0"/>
              <a:pPr/>
              <a:t>32</a:t>
            </a:fld>
            <a:endParaRPr lang="en-US" dirty="0"/>
          </a:p>
        </p:txBody>
      </p:sp>
    </p:spTree>
    <p:extLst>
      <p:ext uri="{BB962C8B-B14F-4D97-AF65-F5344CB8AC3E}">
        <p14:creationId xmlns:p14="http://schemas.microsoft.com/office/powerpoint/2010/main" val="2099683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Wisconsin Consolidated Assessment and Listing Methodology for 2014 (</a:t>
            </a:r>
            <a:r>
              <a:rPr lang="en-US" sz="1200" kern="1200" dirty="0" err="1" smtClean="0">
                <a:solidFill>
                  <a:schemeClr val="tx1"/>
                </a:solidFill>
                <a:effectLst/>
                <a:latin typeface="+mn-lt"/>
                <a:ea typeface="+mn-ea"/>
                <a:cs typeface="+mn-cs"/>
              </a:rPr>
              <a:t>WisCALM</a:t>
            </a:r>
            <a:r>
              <a:rPr lang="en-US" sz="1200" kern="1200" dirty="0" smtClean="0">
                <a:solidFill>
                  <a:schemeClr val="tx1"/>
                </a:solidFill>
                <a:effectLst/>
                <a:latin typeface="+mn-lt"/>
                <a:ea typeface="+mn-ea"/>
                <a:cs typeface="+mn-cs"/>
              </a:rPr>
              <a:t>; WDNR, 2013) specifies that for two-story lakes, the impairment threshold for dissolved oxygen is 5 mg/L in the </a:t>
            </a:r>
            <a:r>
              <a:rPr lang="en-US" sz="1200" kern="1200" dirty="0" err="1" smtClean="0">
                <a:solidFill>
                  <a:schemeClr val="tx1"/>
                </a:solidFill>
                <a:effectLst/>
                <a:latin typeface="+mn-lt"/>
                <a:ea typeface="+mn-ea"/>
                <a:cs typeface="+mn-cs"/>
              </a:rPr>
              <a:t>epilimnion</a:t>
            </a:r>
            <a:r>
              <a:rPr lang="en-US" sz="1200" kern="1200" dirty="0" smtClean="0">
                <a:solidFill>
                  <a:schemeClr val="tx1"/>
                </a:solidFill>
                <a:effectLst/>
                <a:latin typeface="+mn-lt"/>
                <a:ea typeface="+mn-ea"/>
                <a:cs typeface="+mn-cs"/>
              </a:rPr>
              <a:t>, and not less than 6 mg/L in the </a:t>
            </a:r>
            <a:r>
              <a:rPr lang="en-US" sz="1200" kern="1200" dirty="0" err="1" smtClean="0">
                <a:solidFill>
                  <a:schemeClr val="tx1"/>
                </a:solidFill>
                <a:effectLst/>
                <a:latin typeface="+mn-lt"/>
                <a:ea typeface="+mn-ea"/>
                <a:cs typeface="+mn-cs"/>
              </a:rPr>
              <a:t>hypolimnion</a:t>
            </a:r>
            <a:r>
              <a:rPr lang="en-US" sz="1200" kern="1200" dirty="0" smtClean="0">
                <a:solidFill>
                  <a:schemeClr val="tx1"/>
                </a:solidFill>
                <a:effectLst/>
                <a:latin typeface="+mn-lt"/>
                <a:ea typeface="+mn-ea"/>
                <a:cs typeface="+mn-cs"/>
              </a:rPr>
              <a:t>, where cold water species may be found. If 10% or more of all dissolved oxygen values are below the thresholds, the impairment threshold is exceeded. </a:t>
            </a:r>
            <a:endParaRPr lang="en-US" dirty="0" smtClean="0"/>
          </a:p>
          <a:p>
            <a:r>
              <a:rPr lang="en-US" sz="1200" kern="1200" dirty="0" smtClean="0">
                <a:solidFill>
                  <a:schemeClr val="tx1"/>
                </a:solidFill>
                <a:effectLst/>
                <a:latin typeface="+mn-lt"/>
                <a:ea typeface="+mn-ea"/>
                <a:cs typeface="+mn-cs"/>
              </a:rPr>
              <a:t>The U.S. EPA has issued guidance for establishing dissolved oxygen criteria (USEPA, 1986). For salmonid, or cold water fish, beyond the early life embryo and larval stages, 3 mg/L is the limit to avoid acute mortality, and 5 mg/L is the criteria for moderate production impairment. </a:t>
            </a:r>
            <a:endParaRPr lang="en-US" dirty="0"/>
          </a:p>
        </p:txBody>
      </p:sp>
      <p:sp>
        <p:nvSpPr>
          <p:cNvPr id="4" name="Slide Number Placeholder 3"/>
          <p:cNvSpPr>
            <a:spLocks noGrp="1"/>
          </p:cNvSpPr>
          <p:nvPr>
            <p:ph type="sldNum" sz="quarter" idx="10"/>
          </p:nvPr>
        </p:nvSpPr>
        <p:spPr/>
        <p:txBody>
          <a:bodyPr/>
          <a:lstStyle/>
          <a:p>
            <a:fld id="{9DE2A2AB-682C-4D4D-9E13-8FB7A55EFC2B}" type="slidenum">
              <a:rPr lang="en-US" smtClean="0"/>
              <a:pPr/>
              <a:t>33</a:t>
            </a:fld>
            <a:endParaRPr lang="en-US" dirty="0"/>
          </a:p>
        </p:txBody>
      </p:sp>
    </p:spTree>
    <p:extLst>
      <p:ext uri="{BB962C8B-B14F-4D97-AF65-F5344CB8AC3E}">
        <p14:creationId xmlns:p14="http://schemas.microsoft.com/office/powerpoint/2010/main" val="170139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Act 55 prohibits counties from enacting </a:t>
            </a:r>
            <a:r>
              <a:rPr lang="en-US" dirty="0" err="1" smtClean="0"/>
              <a:t>shoreland</a:t>
            </a:r>
            <a:r>
              <a:rPr lang="en-US" dirty="0" smtClean="0"/>
              <a:t> zoning ordinances stronger than the state minimums.</a:t>
            </a:r>
          </a:p>
          <a:p>
            <a:endParaRPr lang="en-US" dirty="0"/>
          </a:p>
        </p:txBody>
      </p:sp>
      <p:sp>
        <p:nvSpPr>
          <p:cNvPr id="4" name="Slide Number Placeholder 3"/>
          <p:cNvSpPr>
            <a:spLocks noGrp="1"/>
          </p:cNvSpPr>
          <p:nvPr>
            <p:ph type="sldNum" sz="quarter" idx="10"/>
          </p:nvPr>
        </p:nvSpPr>
        <p:spPr/>
        <p:txBody>
          <a:bodyPr/>
          <a:lstStyle/>
          <a:p>
            <a:fld id="{9DE2A2AB-682C-4D4D-9E13-8FB7A55EFC2B}" type="slidenum">
              <a:rPr lang="en-US" smtClean="0"/>
              <a:pPr/>
              <a:t>37</a:t>
            </a:fld>
            <a:endParaRPr lang="en-US" dirty="0"/>
          </a:p>
        </p:txBody>
      </p:sp>
    </p:spTree>
    <p:extLst>
      <p:ext uri="{BB962C8B-B14F-4D97-AF65-F5344CB8AC3E}">
        <p14:creationId xmlns:p14="http://schemas.microsoft.com/office/powerpoint/2010/main" val="1787909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E2A2AB-682C-4D4D-9E13-8FB7A55EFC2B}" type="slidenum">
              <a:rPr lang="en-US" smtClean="0"/>
              <a:pPr/>
              <a:t>38</a:t>
            </a:fld>
            <a:endParaRPr lang="en-US" dirty="0"/>
          </a:p>
        </p:txBody>
      </p:sp>
    </p:spTree>
    <p:extLst>
      <p:ext uri="{BB962C8B-B14F-4D97-AF65-F5344CB8AC3E}">
        <p14:creationId xmlns:p14="http://schemas.microsoft.com/office/powerpoint/2010/main" val="1687106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E2A2AB-682C-4D4D-9E13-8FB7A55EFC2B}" type="slidenum">
              <a:rPr lang="en-US" smtClean="0"/>
              <a:pPr/>
              <a:t>39</a:t>
            </a:fld>
            <a:endParaRPr lang="en-US" dirty="0"/>
          </a:p>
        </p:txBody>
      </p:sp>
    </p:spTree>
    <p:extLst>
      <p:ext uri="{BB962C8B-B14F-4D97-AF65-F5344CB8AC3E}">
        <p14:creationId xmlns:p14="http://schemas.microsoft.com/office/powerpoint/2010/main" val="916608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off-reservation portion of LCO is located within the 1837 Treaty Territory</a:t>
            </a:r>
          </a:p>
          <a:p>
            <a:r>
              <a:rPr lang="en-US" sz="1200" b="0" i="0" u="none" strike="noStrike" kern="1200" baseline="0" dirty="0" smtClean="0">
                <a:solidFill>
                  <a:schemeClr val="tx1"/>
                </a:solidFill>
                <a:latin typeface="+mn-lt"/>
                <a:ea typeface="+mn-ea"/>
                <a:cs typeface="+mn-cs"/>
              </a:rPr>
              <a:t>that reserves and protects the Tribe’s fishing, gathering and hunting rights</a:t>
            </a:r>
            <a:endParaRPr lang="en-US" dirty="0"/>
          </a:p>
        </p:txBody>
      </p:sp>
      <p:sp>
        <p:nvSpPr>
          <p:cNvPr id="4" name="Slide Number Placeholder 3"/>
          <p:cNvSpPr>
            <a:spLocks noGrp="1"/>
          </p:cNvSpPr>
          <p:nvPr>
            <p:ph type="sldNum" sz="quarter" idx="10"/>
          </p:nvPr>
        </p:nvSpPr>
        <p:spPr/>
        <p:txBody>
          <a:bodyPr/>
          <a:lstStyle/>
          <a:p>
            <a:fld id="{9DE2A2AB-682C-4D4D-9E13-8FB7A55EFC2B}" type="slidenum">
              <a:rPr lang="en-US" smtClean="0"/>
              <a:pPr/>
              <a:t>41</a:t>
            </a:fld>
            <a:endParaRPr lang="en-US" dirty="0"/>
          </a:p>
        </p:txBody>
      </p:sp>
    </p:spTree>
    <p:extLst>
      <p:ext uri="{BB962C8B-B14F-4D97-AF65-F5344CB8AC3E}">
        <p14:creationId xmlns:p14="http://schemas.microsoft.com/office/powerpoint/2010/main" val="1704316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Tx/>
              <a:buNone/>
            </a:pPr>
            <a:r>
              <a:rPr lang="en-US" sz="1200" dirty="0" smtClean="0">
                <a:solidFill>
                  <a:schemeClr val="tx1"/>
                </a:solidFill>
              </a:rPr>
              <a:t>5,039 acre - 8</a:t>
            </a:r>
            <a:r>
              <a:rPr lang="en-US" sz="1200" baseline="30000" dirty="0" smtClean="0">
                <a:solidFill>
                  <a:schemeClr val="tx1"/>
                </a:solidFill>
              </a:rPr>
              <a:t>th</a:t>
            </a:r>
            <a:r>
              <a:rPr lang="en-US" sz="1200" dirty="0" smtClean="0">
                <a:solidFill>
                  <a:schemeClr val="tx1"/>
                </a:solidFill>
              </a:rPr>
              <a:t> largest natural drainage lake in Wisconsin</a:t>
            </a:r>
          </a:p>
          <a:p>
            <a:pPr marL="0" indent="0" algn="l">
              <a:buFontTx/>
              <a:buNone/>
            </a:pPr>
            <a:r>
              <a:rPr lang="en-US" sz="1200" dirty="0" smtClean="0">
                <a:solidFill>
                  <a:schemeClr val="tx1"/>
                </a:solidFill>
              </a:rPr>
              <a:t>Max. depth—95 </a:t>
            </a:r>
            <a:r>
              <a:rPr lang="en-US" sz="1200" dirty="0" err="1" smtClean="0">
                <a:solidFill>
                  <a:schemeClr val="tx1"/>
                </a:solidFill>
              </a:rPr>
              <a:t>ft</a:t>
            </a:r>
            <a:r>
              <a:rPr lang="en-US" sz="1200" dirty="0" smtClean="0">
                <a:solidFill>
                  <a:schemeClr val="tx1"/>
                </a:solidFill>
              </a:rPr>
              <a:t> ,  Avg. depth -- 35 </a:t>
            </a:r>
            <a:r>
              <a:rPr lang="en-US" sz="1200" dirty="0" err="1" smtClean="0">
                <a:solidFill>
                  <a:schemeClr val="tx1"/>
                </a:solidFill>
              </a:rPr>
              <a:t>ft</a:t>
            </a:r>
            <a:endParaRPr lang="en-US" sz="1200" dirty="0" smtClean="0"/>
          </a:p>
          <a:p>
            <a:pPr marL="0" indent="0">
              <a:buFontTx/>
              <a:buNone/>
            </a:pPr>
            <a:r>
              <a:rPr lang="en-US" sz="1200" dirty="0" smtClean="0"/>
              <a:t>LCO </a:t>
            </a:r>
            <a:r>
              <a:rPr lang="en-US" sz="1200" baseline="0" dirty="0" smtClean="0"/>
              <a:t>Band of Lake Superior Chippewa:</a:t>
            </a:r>
            <a:endParaRPr lang="en-US" sz="1200" dirty="0" smtClean="0"/>
          </a:p>
          <a:p>
            <a:pPr marL="0" indent="0">
              <a:buFontTx/>
              <a:buNone/>
            </a:pPr>
            <a:r>
              <a:rPr lang="en-US" sz="1200" dirty="0" smtClean="0"/>
              <a:t>Tribal enrollment is nearly 6,000 (60% live on or near LCO) </a:t>
            </a:r>
          </a:p>
          <a:p>
            <a:pPr marL="0" indent="0">
              <a:buFontTx/>
              <a:buNone/>
            </a:pPr>
            <a:r>
              <a:rPr lang="en-US" sz="1200" dirty="0" smtClean="0"/>
              <a:t>Tribe occupies ~ 69,000 ac</a:t>
            </a:r>
          </a:p>
          <a:p>
            <a:pPr marL="0" indent="0">
              <a:buFontTx/>
              <a:buNone/>
            </a:pPr>
            <a:r>
              <a:rPr lang="en-US" sz="1200" dirty="0" smtClean="0"/>
              <a:t>Tribal Conservation Dept.</a:t>
            </a:r>
          </a:p>
          <a:p>
            <a:pPr marL="0" indent="0">
              <a:buFontTx/>
              <a:buNone/>
            </a:pPr>
            <a:r>
              <a:rPr lang="en-US" sz="1200" dirty="0" smtClean="0"/>
              <a:t>Essential partner in the preservation of LCO with major input on water quality testing since mid-1990s</a:t>
            </a:r>
          </a:p>
          <a:p>
            <a:pPr>
              <a:buFontTx/>
              <a:buNone/>
            </a:pPr>
            <a:endParaRPr lang="en-US" dirty="0"/>
          </a:p>
        </p:txBody>
      </p:sp>
      <p:sp>
        <p:nvSpPr>
          <p:cNvPr id="4" name="Slide Number Placeholder 3"/>
          <p:cNvSpPr>
            <a:spLocks noGrp="1"/>
          </p:cNvSpPr>
          <p:nvPr>
            <p:ph type="sldNum" sz="quarter" idx="10"/>
          </p:nvPr>
        </p:nvSpPr>
        <p:spPr/>
        <p:txBody>
          <a:bodyPr/>
          <a:lstStyle/>
          <a:p>
            <a:fld id="{9DE2A2AB-682C-4D4D-9E13-8FB7A55EFC2B}" type="slidenum">
              <a:rPr lang="en-US" smtClean="0"/>
              <a:pPr/>
              <a:t>2</a:t>
            </a:fld>
            <a:endParaRPr lang="en-US" dirty="0"/>
          </a:p>
        </p:txBody>
      </p:sp>
    </p:spTree>
    <p:extLst>
      <p:ext uri="{BB962C8B-B14F-4D97-AF65-F5344CB8AC3E}">
        <p14:creationId xmlns:p14="http://schemas.microsoft.com/office/powerpoint/2010/main" val="1468368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band of water that included at least 3 mg/L dissolved oxygen and water temperatures less than 73° F was virtually eliminated throughout LCO at the time of the observed fish kill.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Maintaining minimum habitat conditions closer to a combination of 73° F and 6 mg/L dissolved oxygen is needed for cisco, and 66° F and 6 mg/L dissolved oxygen is needed to protect the resident whitefish in LCO.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DE2A2AB-682C-4D4D-9E13-8FB7A55EFC2B}" type="slidenum">
              <a:rPr lang="en-US" smtClean="0"/>
              <a:pPr/>
              <a:t>44</a:t>
            </a:fld>
            <a:endParaRPr lang="en-US" dirty="0"/>
          </a:p>
        </p:txBody>
      </p:sp>
    </p:spTree>
    <p:extLst>
      <p:ext uri="{BB962C8B-B14F-4D97-AF65-F5344CB8AC3E}">
        <p14:creationId xmlns:p14="http://schemas.microsoft.com/office/powerpoint/2010/main" val="542760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E2A2AB-682C-4D4D-9E13-8FB7A55EFC2B}" type="slidenum">
              <a:rPr lang="en-US" smtClean="0"/>
              <a:pPr/>
              <a:t>45</a:t>
            </a:fld>
            <a:endParaRPr lang="en-US" dirty="0"/>
          </a:p>
        </p:txBody>
      </p:sp>
    </p:spTree>
    <p:extLst>
      <p:ext uri="{BB962C8B-B14F-4D97-AF65-F5344CB8AC3E}">
        <p14:creationId xmlns:p14="http://schemas.microsoft.com/office/powerpoint/2010/main" val="1079596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US" dirty="0"/>
          </a:p>
        </p:txBody>
      </p:sp>
      <p:sp>
        <p:nvSpPr>
          <p:cNvPr id="4" name="Slide Number Placeholder 3"/>
          <p:cNvSpPr>
            <a:spLocks noGrp="1"/>
          </p:cNvSpPr>
          <p:nvPr>
            <p:ph type="sldNum" sz="quarter" idx="10"/>
          </p:nvPr>
        </p:nvSpPr>
        <p:spPr/>
        <p:txBody>
          <a:bodyPr/>
          <a:lstStyle/>
          <a:p>
            <a:fld id="{9DE2A2AB-682C-4D4D-9E13-8FB7A55EFC2B}" type="slidenum">
              <a:rPr lang="en-US" smtClean="0"/>
              <a:pPr/>
              <a:t>3</a:t>
            </a:fld>
            <a:endParaRPr lang="en-US" dirty="0"/>
          </a:p>
        </p:txBody>
      </p:sp>
    </p:spTree>
    <p:extLst>
      <p:ext uri="{BB962C8B-B14F-4D97-AF65-F5344CB8AC3E}">
        <p14:creationId xmlns:p14="http://schemas.microsoft.com/office/powerpoint/2010/main" val="1248937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E2A2AB-682C-4D4D-9E13-8FB7A55EFC2B}" type="slidenum">
              <a:rPr lang="en-US" smtClean="0"/>
              <a:pPr/>
              <a:t>4</a:t>
            </a:fld>
            <a:endParaRPr lang="en-US" dirty="0"/>
          </a:p>
        </p:txBody>
      </p:sp>
    </p:spTree>
    <p:extLst>
      <p:ext uri="{BB962C8B-B14F-4D97-AF65-F5344CB8AC3E}">
        <p14:creationId xmlns:p14="http://schemas.microsoft.com/office/powerpoint/2010/main" val="1270153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E2A2AB-682C-4D4D-9E13-8FB7A55EFC2B}" type="slidenum">
              <a:rPr lang="en-US" smtClean="0"/>
              <a:pPr/>
              <a:t>7</a:t>
            </a:fld>
            <a:endParaRPr lang="en-US" dirty="0"/>
          </a:p>
        </p:txBody>
      </p:sp>
    </p:spTree>
    <p:extLst>
      <p:ext uri="{BB962C8B-B14F-4D97-AF65-F5344CB8AC3E}">
        <p14:creationId xmlns:p14="http://schemas.microsoft.com/office/powerpoint/2010/main" val="1344341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Clr>
                <a:schemeClr val="tx1"/>
              </a:buClr>
              <a:defRPr/>
            </a:pPr>
            <a:r>
              <a:rPr lang="en-US" sz="1800" dirty="0" smtClean="0"/>
              <a:t>~$2 million  cranberry - FMV </a:t>
            </a:r>
          </a:p>
          <a:p>
            <a:pPr lvl="1">
              <a:buClr>
                <a:schemeClr val="tx1"/>
              </a:buClr>
              <a:defRPr/>
            </a:pPr>
            <a:r>
              <a:rPr lang="en-US" sz="1800" dirty="0" smtClean="0"/>
              <a:t>~$15,000 cranberry – taxes</a:t>
            </a:r>
          </a:p>
          <a:p>
            <a:endParaRPr lang="en-US" dirty="0"/>
          </a:p>
        </p:txBody>
      </p:sp>
      <p:sp>
        <p:nvSpPr>
          <p:cNvPr id="4" name="Slide Number Placeholder 3"/>
          <p:cNvSpPr>
            <a:spLocks noGrp="1"/>
          </p:cNvSpPr>
          <p:nvPr>
            <p:ph type="sldNum" sz="quarter" idx="10"/>
          </p:nvPr>
        </p:nvSpPr>
        <p:spPr/>
        <p:txBody>
          <a:bodyPr/>
          <a:lstStyle/>
          <a:p>
            <a:fld id="{9DE2A2AB-682C-4D4D-9E13-8FB7A55EFC2B}" type="slidenum">
              <a:rPr lang="en-US" smtClean="0"/>
              <a:pPr/>
              <a:t>8</a:t>
            </a:fld>
            <a:endParaRPr lang="en-US" dirty="0"/>
          </a:p>
        </p:txBody>
      </p:sp>
    </p:spTree>
    <p:extLst>
      <p:ext uri="{BB962C8B-B14F-4D97-AF65-F5344CB8AC3E}">
        <p14:creationId xmlns:p14="http://schemas.microsoft.com/office/powerpoint/2010/main" val="559467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Phosphorus concentrations in sediments of Musky Bay and Northeastern Bay, LCO with estimated date of deposition for the Musky Bay profile only. </a:t>
            </a:r>
            <a:endParaRPr lang="en-US" dirty="0"/>
          </a:p>
        </p:txBody>
      </p:sp>
      <p:sp>
        <p:nvSpPr>
          <p:cNvPr id="4" name="Slide Number Placeholder 3"/>
          <p:cNvSpPr>
            <a:spLocks noGrp="1"/>
          </p:cNvSpPr>
          <p:nvPr>
            <p:ph type="sldNum" sz="quarter" idx="10"/>
          </p:nvPr>
        </p:nvSpPr>
        <p:spPr/>
        <p:txBody>
          <a:bodyPr/>
          <a:lstStyle/>
          <a:p>
            <a:fld id="{9DE2A2AB-682C-4D4D-9E13-8FB7A55EFC2B}" type="slidenum">
              <a:rPr lang="en-US" smtClean="0"/>
              <a:pPr/>
              <a:t>17</a:t>
            </a:fld>
            <a:endParaRPr lang="en-US" dirty="0"/>
          </a:p>
        </p:txBody>
      </p:sp>
    </p:spTree>
    <p:extLst>
      <p:ext uri="{BB962C8B-B14F-4D97-AF65-F5344CB8AC3E}">
        <p14:creationId xmlns:p14="http://schemas.microsoft.com/office/powerpoint/2010/main" val="368754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1295 IW listings as of 2016, 209 added for 2016 (61% based on P)</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DE2A2AB-682C-4D4D-9E13-8FB7A55EFC2B}" type="slidenum">
              <a:rPr lang="en-US" smtClean="0"/>
              <a:pPr/>
              <a:t>20</a:t>
            </a:fld>
            <a:endParaRPr lang="en-US" dirty="0"/>
          </a:p>
        </p:txBody>
      </p:sp>
    </p:spTree>
    <p:extLst>
      <p:ext uri="{BB962C8B-B14F-4D97-AF65-F5344CB8AC3E}">
        <p14:creationId xmlns:p14="http://schemas.microsoft.com/office/powerpoint/2010/main" val="764662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1295 IW listings as of 2016, 209 added for 2016 (61% based on P)</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DE2A2AB-682C-4D4D-9E13-8FB7A55EFC2B}" type="slidenum">
              <a:rPr lang="en-US" smtClean="0"/>
              <a:pPr/>
              <a:t>21</a:t>
            </a:fld>
            <a:endParaRPr lang="en-US" dirty="0"/>
          </a:p>
        </p:txBody>
      </p:sp>
    </p:spTree>
    <p:extLst>
      <p:ext uri="{BB962C8B-B14F-4D97-AF65-F5344CB8AC3E}">
        <p14:creationId xmlns:p14="http://schemas.microsoft.com/office/powerpoint/2010/main" val="2138975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9C3822DB-5681-4055-A92C-B22BA5F45B0C}" type="datetimeFigureOut">
              <a:rPr lang="en-US" smtClean="0"/>
              <a:pPr/>
              <a:t>6/11/17</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979F53CA-6551-4A84-B899-5185A84C6008}" type="slidenum">
              <a:rPr lang="en-US" smtClean="0"/>
              <a:pPr/>
              <a:t>‹#›</a:t>
            </a:fld>
            <a:endParaRPr lang="en-US" dirty="0"/>
          </a:p>
        </p:txBody>
      </p:sp>
    </p:spTree>
  </p:cSld>
  <p:clrMapOvr>
    <a:masterClrMapping/>
  </p:clrMapOvr>
  <p:transition>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C3822DB-5681-4055-A92C-B22BA5F45B0C}" type="datetimeFigureOut">
              <a:rPr lang="en-US" smtClean="0"/>
              <a:pPr/>
              <a:t>6/11/17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9F53CA-6551-4A84-B899-5185A84C6008}" type="slidenum">
              <a:rPr lang="en-US" smtClean="0"/>
              <a:pPr/>
              <a:t>‹#›</a:t>
            </a:fld>
            <a:endParaRPr lang="en-US" dirty="0"/>
          </a:p>
        </p:txBody>
      </p:sp>
    </p:spTree>
  </p:cSld>
  <p:clrMapOvr>
    <a:masterClrMapping/>
  </p:clrMapOvr>
  <p:transition>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C3822DB-5681-4055-A92C-B22BA5F45B0C}" type="datetimeFigureOut">
              <a:rPr lang="en-US" smtClean="0"/>
              <a:pPr/>
              <a:t>6/11/17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9F53CA-6551-4A84-B899-5185A84C6008}" type="slidenum">
              <a:rPr lang="en-US" smtClean="0"/>
              <a:pPr/>
              <a:t>‹#›</a:t>
            </a:fld>
            <a:endParaRPr lang="en-US" dirty="0"/>
          </a:p>
        </p:txBody>
      </p:sp>
    </p:spTree>
  </p:cSld>
  <p:clrMapOvr>
    <a:masterClrMapping/>
  </p:clrMapOvr>
  <p:transition>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C3822DB-5681-4055-A92C-B22BA5F45B0C}" type="datetimeFigureOut">
              <a:rPr lang="en-US" smtClean="0"/>
              <a:pPr/>
              <a:t>6/11/17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9F53CA-6551-4A84-B899-5185A84C6008}" type="slidenum">
              <a:rPr lang="en-US" smtClean="0"/>
              <a:pPr/>
              <a:t>‹#›</a:t>
            </a:fld>
            <a:endParaRPr lang="en-US" dirty="0"/>
          </a:p>
        </p:txBody>
      </p:sp>
    </p:spTree>
  </p:cSld>
  <p:clrMapOvr>
    <a:masterClrMapping/>
  </p:clrMapOvr>
  <p:transition>
    <p:wipe dir="d"/>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C3822DB-5681-4055-A92C-B22BA5F45B0C}" type="datetimeFigureOut">
              <a:rPr lang="en-US" smtClean="0"/>
              <a:pPr/>
              <a:t>6/11/17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9F53CA-6551-4A84-B899-5185A84C6008}" type="slidenum">
              <a:rPr lang="en-US" smtClean="0"/>
              <a:pPr/>
              <a:t>‹#›</a:t>
            </a:fld>
            <a:endParaRPr lang="en-US" dirty="0"/>
          </a:p>
        </p:txBody>
      </p:sp>
    </p:spTree>
  </p:cSld>
  <p:clrMapOvr>
    <a:masterClrMapping/>
  </p:clrMapOvr>
  <p:transition>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C3822DB-5681-4055-A92C-B22BA5F45B0C}" type="datetimeFigureOut">
              <a:rPr lang="en-US" smtClean="0"/>
              <a:pPr/>
              <a:t>6/11/17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9F53CA-6551-4A84-B899-5185A84C6008}" type="slidenum">
              <a:rPr lang="en-US" smtClean="0"/>
              <a:pPr/>
              <a:t>‹#›</a:t>
            </a:fld>
            <a:endParaRPr lang="en-US" dirty="0"/>
          </a:p>
        </p:txBody>
      </p:sp>
    </p:spTree>
  </p:cSld>
  <p:clrMapOvr>
    <a:masterClrMapping/>
  </p:clrMapOvr>
  <p:transition>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C3822DB-5681-4055-A92C-B22BA5F45B0C}" type="datetimeFigureOut">
              <a:rPr lang="en-US" smtClean="0"/>
              <a:pPr/>
              <a:t>6/11/17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79F53CA-6551-4A84-B899-5185A84C6008}" type="slidenum">
              <a:rPr lang="en-US" smtClean="0"/>
              <a:pPr/>
              <a:t>‹#›</a:t>
            </a:fld>
            <a:endParaRPr lang="en-US" dirty="0"/>
          </a:p>
        </p:txBody>
      </p:sp>
    </p:spTree>
  </p:cSld>
  <p:clrMapOvr>
    <a:masterClrMapping/>
  </p:clrMapOvr>
  <p:transition>
    <p:wipe dir="d"/>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C3822DB-5681-4055-A92C-B22BA5F45B0C}" type="datetimeFigureOut">
              <a:rPr lang="en-US" smtClean="0"/>
              <a:pPr/>
              <a:t>6/11/17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79F53CA-6551-4A84-B899-5185A84C6008}" type="slidenum">
              <a:rPr lang="en-US" smtClean="0"/>
              <a:pPr/>
              <a:t>‹#›</a:t>
            </a:fld>
            <a:endParaRPr lang="en-US" dirty="0"/>
          </a:p>
        </p:txBody>
      </p:sp>
    </p:spTree>
  </p:cSld>
  <p:clrMapOvr>
    <a:masterClrMapping/>
  </p:clrMapOvr>
  <p:transition>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3822DB-5681-4055-A92C-B22BA5F45B0C}" type="datetimeFigureOut">
              <a:rPr lang="en-US" smtClean="0"/>
              <a:pPr/>
              <a:t>6/11/17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79F53CA-6551-4A84-B899-5185A84C6008}" type="slidenum">
              <a:rPr lang="en-US" smtClean="0"/>
              <a:pPr/>
              <a:t>‹#›</a:t>
            </a:fld>
            <a:endParaRPr lang="en-US" dirty="0"/>
          </a:p>
        </p:txBody>
      </p:sp>
    </p:spTree>
  </p:cSld>
  <p:clrMapOvr>
    <a:masterClrMapping/>
  </p:clrMapOvr>
  <p:transition>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C3822DB-5681-4055-A92C-B22BA5F45B0C}" type="datetimeFigureOut">
              <a:rPr lang="en-US" smtClean="0"/>
              <a:pPr/>
              <a:t>6/11/17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9F53CA-6551-4A84-B899-5185A84C6008}" type="slidenum">
              <a:rPr lang="en-US" smtClean="0"/>
              <a:pPr/>
              <a:t>‹#›</a:t>
            </a:fld>
            <a:endParaRPr lang="en-US" dirty="0"/>
          </a:p>
        </p:txBody>
      </p:sp>
    </p:spTree>
  </p:cSld>
  <p:clrMapOvr>
    <a:masterClrMapping/>
  </p:clrMapOvr>
  <p:transition>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C3822DB-5681-4055-A92C-B22BA5F45B0C}" type="datetimeFigureOut">
              <a:rPr lang="en-US" smtClean="0"/>
              <a:pPr/>
              <a:t>6/11/17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979F53CA-6551-4A84-B899-5185A84C6008}" type="slidenum">
              <a:rPr lang="en-US" smtClean="0"/>
              <a:pPr/>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C3822DB-5681-4055-A92C-B22BA5F45B0C}" type="datetimeFigureOut">
              <a:rPr lang="en-US" smtClean="0"/>
              <a:pPr/>
              <a:t>6/11/17</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79F53CA-6551-4A84-B899-5185A84C6008}"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wipe dir="d"/>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8.png"/><Relationship Id="rId1" Type="http://schemas.microsoft.com/office/2007/relationships/media" Target="../media/media1.mp4"/><Relationship Id="rId2" Type="http://schemas.openxmlformats.org/officeDocument/2006/relationships/video" Target="../media/media1.mp4"/></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jpeg"/><Relationship Id="rId3" Type="http://schemas.openxmlformats.org/officeDocument/2006/relationships/image" Target="../media/image2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 Id="rId3"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image" Target="../media/image48.jpeg"/><Relationship Id="rId8" Type="http://schemas.openxmlformats.org/officeDocument/2006/relationships/image" Target="../media/image49.jpeg"/><Relationship Id="rId1" Type="http://schemas.openxmlformats.org/officeDocument/2006/relationships/slideLayout" Target="../slideLayouts/slideLayout4.xml"/><Relationship Id="rId2" Type="http://schemas.openxmlformats.org/officeDocument/2006/relationships/image" Target="../media/image4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47934"/>
            <a:ext cx="8229600" cy="1690466"/>
          </a:xfrm>
          <a:ln w="57150">
            <a:noFill/>
          </a:ln>
        </p:spPr>
        <p:txBody>
          <a:bodyPr>
            <a:normAutofit fontScale="90000"/>
          </a:bodyPr>
          <a:lstStyle/>
          <a:p>
            <a:pPr algn="ctr"/>
            <a:r>
              <a:rPr lang="en-US" sz="3600" b="1" dirty="0" smtClean="0">
                <a:solidFill>
                  <a:schemeClr val="tx1"/>
                </a:solidFill>
              </a:rPr>
              <a:t>Threats</a:t>
            </a:r>
            <a:r>
              <a:rPr lang="en-US" sz="3600" b="1" dirty="0">
                <a:solidFill>
                  <a:schemeClr val="tx1"/>
                </a:solidFill>
              </a:rPr>
              <a:t>, Impacts, and Citizen Action on Lac Courte </a:t>
            </a:r>
            <a:r>
              <a:rPr lang="en-US" sz="3600" b="1" dirty="0" smtClean="0">
                <a:solidFill>
                  <a:schemeClr val="tx1"/>
                </a:solidFill>
              </a:rPr>
              <a:t>Oreilles</a:t>
            </a:r>
            <a:br>
              <a:rPr lang="en-US" sz="3600" b="1" dirty="0" smtClean="0">
                <a:solidFill>
                  <a:schemeClr val="tx1"/>
                </a:solidFill>
              </a:rPr>
            </a:br>
            <a:r>
              <a:rPr lang="en-US" sz="1600" b="1" dirty="0" smtClean="0">
                <a:solidFill>
                  <a:schemeClr val="tx1"/>
                </a:solidFill>
              </a:rPr>
              <a:t/>
            </a:r>
            <a:br>
              <a:rPr lang="en-US" sz="1600" b="1" dirty="0" smtClean="0">
                <a:solidFill>
                  <a:schemeClr val="tx1"/>
                </a:solidFill>
              </a:rPr>
            </a:br>
            <a:r>
              <a:rPr lang="en-US" sz="2400" b="1" dirty="0" smtClean="0">
                <a:solidFill>
                  <a:schemeClr val="tx1"/>
                </a:solidFill>
              </a:rPr>
              <a:t>Jim Coors, COLA Communications Director</a:t>
            </a:r>
            <a:endParaRPr lang="en-US" sz="3600" dirty="0">
              <a:solidFill>
                <a:schemeClr val="tx1"/>
              </a:solidFill>
            </a:endParaRPr>
          </a:p>
        </p:txBody>
      </p:sp>
      <p:pic>
        <p:nvPicPr>
          <p:cNvPr id="5" name="Picture 4" descr="DXJT-0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1600" y="2563149"/>
            <a:ext cx="6400800" cy="4066251"/>
          </a:xfrm>
          <a:prstGeom prst="rect">
            <a:avLst/>
          </a:prstGeom>
        </p:spPr>
      </p:pic>
    </p:spTree>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685800" y="990600"/>
            <a:ext cx="7772400" cy="4648200"/>
            <a:chOff x="818382" y="1219200"/>
            <a:chExt cx="7487418" cy="502920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8382" y="1219200"/>
              <a:ext cx="7487418" cy="5029200"/>
            </a:xfrm>
            <a:prstGeom prst="rect">
              <a:avLst/>
            </a:prstGeom>
          </p:spPr>
        </p:pic>
        <p:cxnSp>
          <p:nvCxnSpPr>
            <p:cNvPr id="12" name="Straight Arrow Connector 11"/>
            <p:cNvCxnSpPr/>
            <p:nvPr/>
          </p:nvCxnSpPr>
          <p:spPr>
            <a:xfrm flipH="1">
              <a:off x="5486400" y="4267200"/>
              <a:ext cx="3810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209800" y="2971800"/>
              <a:ext cx="38100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362200" y="4876801"/>
              <a:ext cx="76200" cy="53339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716920" y="4624569"/>
              <a:ext cx="93080" cy="63323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459620" y="3276600"/>
              <a:ext cx="38100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33400" y="5782270"/>
            <a:ext cx="8153400" cy="923330"/>
          </a:xfrm>
          <a:prstGeom prst="rect">
            <a:avLst/>
          </a:prstGeom>
          <a:noFill/>
        </p:spPr>
        <p:txBody>
          <a:bodyPr wrap="square" rtlCol="0">
            <a:spAutoFit/>
          </a:bodyPr>
          <a:lstStyle/>
          <a:p>
            <a:pPr>
              <a:buClr>
                <a:schemeClr val="tx1"/>
              </a:buClr>
            </a:pPr>
            <a:r>
              <a:rPr lang="en-US" dirty="0"/>
              <a:t>Cranberry bog discharges have </a:t>
            </a:r>
            <a:r>
              <a:rPr lang="en-US" dirty="0" smtClean="0"/>
              <a:t>a significant detrimental </a:t>
            </a:r>
            <a:r>
              <a:rPr lang="en-US" dirty="0"/>
              <a:t>impact upon the water quality of </a:t>
            </a:r>
            <a:r>
              <a:rPr lang="en-US" dirty="0" smtClean="0"/>
              <a:t>LCO</a:t>
            </a:r>
          </a:p>
          <a:p>
            <a:r>
              <a:rPr lang="en-US" dirty="0" smtClean="0"/>
              <a:t> </a:t>
            </a:r>
            <a:endParaRPr lang="en-US" dirty="0"/>
          </a:p>
        </p:txBody>
      </p:sp>
    </p:spTree>
    <p:extLst>
      <p:ext uri="{BB962C8B-B14F-4D97-AF65-F5344CB8AC3E}">
        <p14:creationId xmlns:p14="http://schemas.microsoft.com/office/powerpoint/2010/main" val="332107469"/>
      </p:ext>
    </p:extLst>
  </p:cSld>
  <p:clrMapOvr>
    <a:masterClrMapping/>
  </p:clrMapOvr>
  <p:transition>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8512"/>
            <a:ext cx="8229600" cy="704088"/>
          </a:xfrm>
          <a:ln w="57150">
            <a:noFill/>
          </a:ln>
        </p:spPr>
        <p:txBody>
          <a:bodyPr>
            <a:normAutofit/>
          </a:bodyPr>
          <a:lstStyle/>
          <a:p>
            <a:pPr algn="ctr"/>
            <a:r>
              <a:rPr lang="en-US" sz="3200" dirty="0">
                <a:solidFill>
                  <a:schemeClr val="tx1"/>
                </a:solidFill>
              </a:rPr>
              <a:t>Cranberry growers &amp; their bogs</a:t>
            </a:r>
          </a:p>
        </p:txBody>
      </p:sp>
      <p:sp>
        <p:nvSpPr>
          <p:cNvPr id="3" name="Content Placeholder 2"/>
          <p:cNvSpPr>
            <a:spLocks noGrp="1"/>
          </p:cNvSpPr>
          <p:nvPr>
            <p:ph idx="1"/>
          </p:nvPr>
        </p:nvSpPr>
        <p:spPr>
          <a:xfrm>
            <a:off x="1066800" y="2431426"/>
            <a:ext cx="7010400" cy="4389120"/>
          </a:xfrm>
        </p:spPr>
        <p:txBody>
          <a:bodyPr>
            <a:normAutofit/>
          </a:bodyPr>
          <a:lstStyle/>
          <a:p>
            <a:pPr>
              <a:buClr>
                <a:schemeClr val="tx1"/>
              </a:buClr>
            </a:pPr>
            <a:r>
              <a:rPr lang="en-US" sz="1800" dirty="0" smtClean="0"/>
              <a:t>Cranberry farms are exempt from WDNR regulations related to water use - 1867 “Cranberry Law”</a:t>
            </a:r>
          </a:p>
          <a:p>
            <a:pPr>
              <a:buClr>
                <a:schemeClr val="tx1"/>
              </a:buClr>
            </a:pPr>
            <a:endParaRPr lang="en-US" sz="1800" dirty="0" smtClean="0"/>
          </a:p>
          <a:p>
            <a:pPr>
              <a:buClr>
                <a:schemeClr val="tx1"/>
              </a:buClr>
            </a:pPr>
            <a:r>
              <a:rPr lang="en-US" sz="1800" dirty="0"/>
              <a:t>C</a:t>
            </a:r>
            <a:r>
              <a:rPr lang="en-US" sz="1800" dirty="0" smtClean="0"/>
              <a:t>ranberry </a:t>
            </a:r>
            <a:r>
              <a:rPr lang="en-US" sz="1800" dirty="0"/>
              <a:t>bog discharges </a:t>
            </a:r>
            <a:r>
              <a:rPr lang="en-US" sz="1800" dirty="0" smtClean="0"/>
              <a:t>are considered to be exempt from </a:t>
            </a:r>
            <a:r>
              <a:rPr lang="en-US" sz="1800" dirty="0"/>
              <a:t>the permit </a:t>
            </a:r>
            <a:r>
              <a:rPr lang="en-US" sz="1800" dirty="0" smtClean="0"/>
              <a:t>requirements established by the Clean Water Act </a:t>
            </a:r>
            <a:r>
              <a:rPr lang="mr-IN" sz="1800" dirty="0" smtClean="0"/>
              <a:t>–</a:t>
            </a:r>
            <a:r>
              <a:rPr lang="en-US" sz="1800" dirty="0" smtClean="0"/>
              <a:t> non-point sources of phosphorus</a:t>
            </a:r>
          </a:p>
          <a:p>
            <a:pPr>
              <a:buClr>
                <a:schemeClr val="tx1"/>
              </a:buClr>
            </a:pPr>
            <a:endParaRPr lang="en-US" sz="1800" dirty="0" smtClean="0"/>
          </a:p>
          <a:p>
            <a:pPr>
              <a:buClr>
                <a:schemeClr val="tx1"/>
              </a:buClr>
            </a:pPr>
            <a:r>
              <a:rPr lang="en-US" sz="1800" dirty="0" smtClean="0"/>
              <a:t>The Wisconsin State Cranberry Growers Association (WSCGA) advocates BMP #447  - tail water recovery systems</a:t>
            </a:r>
          </a:p>
          <a:p>
            <a:pPr>
              <a:buClr>
                <a:schemeClr val="tx1"/>
              </a:buClr>
            </a:pPr>
            <a:endParaRPr lang="en-US" sz="1800" dirty="0"/>
          </a:p>
          <a:p>
            <a:pPr>
              <a:buClr>
                <a:schemeClr val="tx1"/>
              </a:buClr>
            </a:pPr>
            <a:r>
              <a:rPr lang="en-US" sz="1800" dirty="0" smtClean="0"/>
              <a:t>Of the 250 farms in WI only 12 use this BMP (as of 2009) </a:t>
            </a:r>
          </a:p>
          <a:p>
            <a:pPr>
              <a:buClr>
                <a:schemeClr val="tx1"/>
              </a:buClr>
            </a:pPr>
            <a:endParaRPr lang="en-US" sz="1800" dirty="0" smtClean="0"/>
          </a:p>
          <a:p>
            <a:pPr>
              <a:buClr>
                <a:schemeClr val="tx1"/>
              </a:buClr>
            </a:pPr>
            <a:endParaRPr lang="en-US" sz="1800" dirty="0"/>
          </a:p>
        </p:txBody>
      </p:sp>
    </p:spTree>
    <p:extLst>
      <p:ext uri="{BB962C8B-B14F-4D97-AF65-F5344CB8AC3E}">
        <p14:creationId xmlns:p14="http://schemas.microsoft.com/office/powerpoint/2010/main" val="608327393"/>
      </p:ext>
    </p:extLst>
  </p:cSld>
  <p:clrMapOvr>
    <a:masterClrMapping/>
  </p:clrMapOvr>
  <p:transition>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usky Bay #166 (For Loon Call).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381000"/>
            <a:ext cx="8458200" cy="612038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3" name="TextBox 2"/>
          <p:cNvSpPr txBox="1"/>
          <p:nvPr/>
        </p:nvSpPr>
        <p:spPr>
          <a:xfrm>
            <a:off x="722066" y="4572000"/>
            <a:ext cx="2783134" cy="1077218"/>
          </a:xfrm>
          <a:prstGeom prst="rect">
            <a:avLst/>
          </a:prstGeom>
          <a:noFill/>
        </p:spPr>
        <p:txBody>
          <a:bodyPr wrap="none" rtlCol="0">
            <a:spAutoFit/>
          </a:bodyPr>
          <a:lstStyle/>
          <a:p>
            <a:pPr algn="ctr"/>
            <a:r>
              <a:rPr lang="en-US" sz="4000" dirty="0" smtClean="0"/>
              <a:t>Musky Bay</a:t>
            </a:r>
          </a:p>
          <a:p>
            <a:pPr algn="ctr"/>
            <a:r>
              <a:rPr lang="en-US" sz="2400" dirty="0" smtClean="0"/>
              <a:t>August, 2008</a:t>
            </a:r>
            <a:endParaRPr lang="en-US" sz="2400" dirty="0"/>
          </a:p>
        </p:txBody>
      </p:sp>
    </p:spTree>
  </p:cSld>
  <p:clrMapOvr>
    <a:masterClrMapping/>
  </p:clrMapOvr>
  <p:transition>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usky Bay #3067 (smaller.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6400" y="285750"/>
            <a:ext cx="8356600" cy="626745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usky Bay8 (Smaller).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6400" y="285750"/>
            <a:ext cx="8356600" cy="626745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ransition>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usky Bay #000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457201"/>
            <a:ext cx="8212667" cy="603239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_0035_3305 East Exit -.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342900"/>
            <a:ext cx="8305800" cy="622935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ransition>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0400" y="1536700"/>
            <a:ext cx="4673600" cy="4254500"/>
          </a:xfrm>
          <a:prstGeom prst="rect">
            <a:avLst/>
          </a:prstGeom>
        </p:spPr>
      </p:pic>
      <p:sp>
        <p:nvSpPr>
          <p:cNvPr id="6" name="TextBox 5"/>
          <p:cNvSpPr txBox="1"/>
          <p:nvPr/>
        </p:nvSpPr>
        <p:spPr>
          <a:xfrm>
            <a:off x="5562600" y="1724085"/>
            <a:ext cx="3276600" cy="4524315"/>
          </a:xfrm>
          <a:prstGeom prst="rect">
            <a:avLst/>
          </a:prstGeom>
          <a:noFill/>
        </p:spPr>
        <p:txBody>
          <a:bodyPr wrap="square" rtlCol="0">
            <a:spAutoFit/>
          </a:bodyPr>
          <a:lstStyle/>
          <a:p>
            <a:r>
              <a:rPr lang="en-US" dirty="0"/>
              <a:t>Historical water quality patterns in LCO were examined by USGS based on analyses of sediment cores collected in 1999 and 2001 </a:t>
            </a:r>
            <a:endParaRPr lang="en-US" dirty="0" smtClean="0"/>
          </a:p>
          <a:p>
            <a:endParaRPr lang="en-US" dirty="0"/>
          </a:p>
          <a:p>
            <a:r>
              <a:rPr lang="en-US" dirty="0"/>
              <a:t>S</a:t>
            </a:r>
            <a:r>
              <a:rPr lang="en-US" dirty="0" smtClean="0"/>
              <a:t>ince </a:t>
            </a:r>
            <a:r>
              <a:rPr lang="en-US" dirty="0"/>
              <a:t>the 1980’s, phosphorus levels increased dramatically </a:t>
            </a:r>
            <a:endParaRPr lang="en-US" dirty="0" smtClean="0"/>
          </a:p>
          <a:p>
            <a:endParaRPr lang="en-US" dirty="0"/>
          </a:p>
          <a:p>
            <a:r>
              <a:rPr lang="en-US" dirty="0" smtClean="0"/>
              <a:t>Best estimate of pre-development total phosphorus = 10ug/L</a:t>
            </a:r>
            <a:endParaRPr lang="en-US" dirty="0"/>
          </a:p>
          <a:p>
            <a:endParaRPr lang="en-US" dirty="0"/>
          </a:p>
          <a:p>
            <a:endParaRPr lang="en-US" dirty="0"/>
          </a:p>
        </p:txBody>
      </p:sp>
    </p:spTree>
    <p:extLst>
      <p:ext uri="{BB962C8B-B14F-4D97-AF65-F5344CB8AC3E}">
        <p14:creationId xmlns:p14="http://schemas.microsoft.com/office/powerpoint/2010/main" val="1602680796"/>
      </p:ext>
    </p:extLst>
  </p:cSld>
  <p:clrMapOvr>
    <a:masterClrMapping/>
  </p:clrMapOvr>
  <p:transition>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5800" y="892175"/>
            <a:ext cx="7772400" cy="631825"/>
          </a:xfrm>
          <a:prstGeom prst="rect">
            <a:avLst/>
          </a:prstGeom>
          <a:ln w="5715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Musky Bay</a:t>
            </a:r>
            <a:endParaRPr lang="en-US" sz="3200" dirty="0"/>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2057400"/>
            <a:ext cx="4800601" cy="3686176"/>
          </a:xfrm>
          <a:prstGeom prst="rect">
            <a:avLst/>
          </a:prstGeom>
        </p:spPr>
      </p:pic>
      <p:sp>
        <p:nvSpPr>
          <p:cNvPr id="5" name="TextBox 4"/>
          <p:cNvSpPr txBox="1"/>
          <p:nvPr/>
        </p:nvSpPr>
        <p:spPr>
          <a:xfrm>
            <a:off x="5715000" y="1828800"/>
            <a:ext cx="2971800" cy="4247317"/>
          </a:xfrm>
          <a:prstGeom prst="rect">
            <a:avLst/>
          </a:prstGeom>
          <a:noFill/>
        </p:spPr>
        <p:txBody>
          <a:bodyPr wrap="square" rtlCol="0">
            <a:spAutoFit/>
          </a:bodyPr>
          <a:lstStyle/>
          <a:p>
            <a:endParaRPr lang="en-US" dirty="0"/>
          </a:p>
          <a:p>
            <a:r>
              <a:rPr lang="en-US" dirty="0"/>
              <a:t>I</a:t>
            </a:r>
            <a:r>
              <a:rPr lang="en-US" dirty="0" smtClean="0"/>
              <a:t>nterplay between Wisconsin’s </a:t>
            </a:r>
            <a:r>
              <a:rPr lang="en-US" dirty="0"/>
              <a:t>"Right to Farm </a:t>
            </a:r>
            <a:r>
              <a:rPr lang="en-US" dirty="0" smtClean="0"/>
              <a:t>Act” and an </a:t>
            </a:r>
            <a:r>
              <a:rPr lang="en-US" dirty="0"/>
              <a:t>alleged nuisance on a public </a:t>
            </a:r>
            <a:r>
              <a:rPr lang="en-US" dirty="0" smtClean="0"/>
              <a:t>waterway</a:t>
            </a:r>
          </a:p>
          <a:p>
            <a:endParaRPr lang="en-US" dirty="0"/>
          </a:p>
          <a:p>
            <a:r>
              <a:rPr lang="en-US" dirty="0"/>
              <a:t>"There is perhaps no more impenetrable jungle in the entire law than that which surrounds the word 'nuisance</a:t>
            </a:r>
            <a:r>
              <a:rPr lang="en-US" dirty="0" smtClean="0"/>
              <a:t>'.” - Judge John P. Anderson</a:t>
            </a:r>
          </a:p>
          <a:p>
            <a:endParaRPr lang="en-US" dirty="0"/>
          </a:p>
        </p:txBody>
      </p:sp>
    </p:spTree>
    <p:extLst>
      <p:ext uri="{BB962C8B-B14F-4D97-AF65-F5344CB8AC3E}">
        <p14:creationId xmlns:p14="http://schemas.microsoft.com/office/powerpoint/2010/main" val="1022184654"/>
      </p:ext>
    </p:extLst>
  </p:cSld>
  <p:clrMapOvr>
    <a:masterClrMapping/>
  </p:clrMapOvr>
  <p:transition>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5800" y="739775"/>
            <a:ext cx="7772400" cy="1470025"/>
          </a:xfrm>
          <a:prstGeom prst="rect">
            <a:avLst/>
          </a:prstGeom>
          <a:ln w="5715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Musky Bay</a:t>
            </a:r>
            <a:endParaRPr lang="en-US" sz="3200" dirty="0"/>
          </a:p>
        </p:txBody>
      </p:sp>
      <p:sp>
        <p:nvSpPr>
          <p:cNvPr id="5" name="TextBox 4"/>
          <p:cNvSpPr txBox="1"/>
          <p:nvPr/>
        </p:nvSpPr>
        <p:spPr>
          <a:xfrm>
            <a:off x="685800" y="2438400"/>
            <a:ext cx="7848600" cy="2862322"/>
          </a:xfrm>
          <a:prstGeom prst="rect">
            <a:avLst/>
          </a:prstGeom>
          <a:noFill/>
        </p:spPr>
        <p:txBody>
          <a:bodyPr wrap="square" rtlCol="0">
            <a:spAutoFit/>
          </a:bodyPr>
          <a:lstStyle/>
          <a:p>
            <a:r>
              <a:rPr lang="en-US" sz="2000" dirty="0" smtClean="0"/>
              <a:t>“</a:t>
            </a:r>
            <a:r>
              <a:rPr lang="mr-IN" sz="2000" dirty="0" smtClean="0"/>
              <a:t>…</a:t>
            </a:r>
            <a:r>
              <a:rPr lang="en-US" sz="2000" dirty="0" smtClean="0"/>
              <a:t> </a:t>
            </a:r>
            <a:r>
              <a:rPr lang="en-US" sz="2000" i="1" dirty="0" err="1">
                <a:solidFill>
                  <a:srgbClr val="FFFF00"/>
                </a:solidFill>
              </a:rPr>
              <a:t>Zawistowski</a:t>
            </a:r>
            <a:r>
              <a:rPr lang="en-US" sz="2000" i="1" dirty="0">
                <a:solidFill>
                  <a:srgbClr val="FFFF00"/>
                </a:solidFill>
              </a:rPr>
              <a:t> can no longer hide behind a veil of self-imposed ignorance to the effects his cranberry operation is having on Musky Bay.</a:t>
            </a:r>
            <a:r>
              <a:rPr lang="en-US" sz="2000" dirty="0"/>
              <a:t> His actions are beginning to interfere with a protected right, and the public is not without the ability to intervene, should the interference reach unreasonable levels. While </a:t>
            </a:r>
            <a:r>
              <a:rPr lang="en-US" sz="2000" dirty="0" err="1"/>
              <a:t>Zawistowski</a:t>
            </a:r>
            <a:r>
              <a:rPr lang="en-US" sz="2000" dirty="0"/>
              <a:t> may continue his operations as is, he does so at his own risk</a:t>
            </a:r>
            <a:r>
              <a:rPr lang="en-US" sz="2000" dirty="0" smtClean="0"/>
              <a:t>.” </a:t>
            </a:r>
          </a:p>
          <a:p>
            <a:endParaRPr lang="en-US" sz="2000" dirty="0"/>
          </a:p>
          <a:p>
            <a:r>
              <a:rPr lang="en-US" sz="2000" dirty="0" smtClean="0"/>
              <a:t>- </a:t>
            </a:r>
            <a:r>
              <a:rPr lang="en-US" sz="2000" dirty="0"/>
              <a:t>Judge John P. </a:t>
            </a:r>
            <a:r>
              <a:rPr lang="en-US" sz="2000" dirty="0" smtClean="0"/>
              <a:t>Anderson, April 5, 2006</a:t>
            </a:r>
            <a:endParaRPr lang="en-US" sz="2000" dirty="0"/>
          </a:p>
        </p:txBody>
      </p:sp>
    </p:spTree>
    <p:extLst>
      <p:ext uri="{BB962C8B-B14F-4D97-AF65-F5344CB8AC3E}">
        <p14:creationId xmlns:p14="http://schemas.microsoft.com/office/powerpoint/2010/main" val="1932969855"/>
      </p:ext>
    </p:extLst>
  </p:cSld>
  <p:clrMapOvr>
    <a:masterClrMapping/>
  </p:clrMapOvr>
  <p:transition>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0600" y="914400"/>
            <a:ext cx="7217144" cy="5720501"/>
          </a:xfrm>
          <a:prstGeom prst="rect">
            <a:avLst/>
          </a:prstGeom>
        </p:spPr>
      </p:pic>
    </p:spTree>
    <p:extLst>
      <p:ext uri="{BB962C8B-B14F-4D97-AF65-F5344CB8AC3E}">
        <p14:creationId xmlns:p14="http://schemas.microsoft.com/office/powerpoint/2010/main" val="1409680964"/>
      </p:ext>
    </p:extLst>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2600" y="1130994"/>
            <a:ext cx="5867400" cy="2907606"/>
          </a:xfrm>
          <a:prstGeom prst="rect">
            <a:avLst/>
          </a:prstGeom>
        </p:spPr>
      </p:pic>
      <p:sp>
        <p:nvSpPr>
          <p:cNvPr id="2" name="TextBox 1"/>
          <p:cNvSpPr txBox="1"/>
          <p:nvPr/>
        </p:nvSpPr>
        <p:spPr>
          <a:xfrm>
            <a:off x="914400" y="4321076"/>
            <a:ext cx="7391400" cy="2031325"/>
          </a:xfrm>
          <a:prstGeom prst="rect">
            <a:avLst/>
          </a:prstGeom>
          <a:noFill/>
        </p:spPr>
        <p:txBody>
          <a:bodyPr wrap="square" rtlCol="0">
            <a:spAutoFit/>
          </a:bodyPr>
          <a:lstStyle/>
          <a:p>
            <a:r>
              <a:rPr lang="en-US" dirty="0" smtClean="0"/>
              <a:t>2007 - COLA requested impaired water status for Musky Bay from WDNR and EPA</a:t>
            </a:r>
          </a:p>
          <a:p>
            <a:endParaRPr lang="en-US" dirty="0"/>
          </a:p>
          <a:p>
            <a:r>
              <a:rPr lang="en-US" dirty="0" smtClean="0"/>
              <a:t>2014 - Seven </a:t>
            </a:r>
            <a:r>
              <a:rPr lang="en-US" dirty="0"/>
              <a:t>years and three listing cycles later,</a:t>
            </a:r>
            <a:r>
              <a:rPr lang="en-US" b="1" dirty="0"/>
              <a:t> </a:t>
            </a:r>
            <a:r>
              <a:rPr lang="en-US" dirty="0" smtClean="0"/>
              <a:t>Musky </a:t>
            </a:r>
            <a:r>
              <a:rPr lang="en-US" dirty="0"/>
              <a:t>Bay was finally designated as </a:t>
            </a:r>
            <a:r>
              <a:rPr lang="en-US" dirty="0" smtClean="0"/>
              <a:t>impaired for total P by WDNR and EPA</a:t>
            </a:r>
          </a:p>
          <a:p>
            <a:endParaRPr lang="en-US" dirty="0"/>
          </a:p>
          <a:p>
            <a:r>
              <a:rPr lang="en-US" dirty="0" smtClean="0"/>
              <a:t>2016 - COLA requested impaired </a:t>
            </a:r>
            <a:r>
              <a:rPr lang="en-US" dirty="0"/>
              <a:t>w</a:t>
            </a:r>
            <a:r>
              <a:rPr lang="en-US" dirty="0" smtClean="0"/>
              <a:t>ater status for entire lake</a:t>
            </a:r>
            <a:endParaRPr lang="en-US" dirty="0"/>
          </a:p>
        </p:txBody>
      </p:sp>
    </p:spTree>
    <p:extLst>
      <p:ext uri="{BB962C8B-B14F-4D97-AF65-F5344CB8AC3E}">
        <p14:creationId xmlns:p14="http://schemas.microsoft.com/office/powerpoint/2010/main" val="781761743"/>
      </p:ext>
    </p:extLst>
  </p:cSld>
  <p:clrMapOvr>
    <a:masterClrMapping/>
  </p:clrMapOvr>
  <p:transition>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5124271"/>
            <a:ext cx="7391400" cy="1200329"/>
          </a:xfrm>
          <a:prstGeom prst="rect">
            <a:avLst/>
          </a:prstGeom>
          <a:noFill/>
        </p:spPr>
        <p:txBody>
          <a:bodyPr wrap="square" rtlCol="0">
            <a:spAutoFit/>
          </a:bodyPr>
          <a:lstStyle/>
          <a:p>
            <a:r>
              <a:rPr lang="en-US" dirty="0" smtClean="0"/>
              <a:t>WDNR considers Musky </a:t>
            </a:r>
            <a:r>
              <a:rPr lang="en-US" dirty="0"/>
              <a:t>Bay </a:t>
            </a:r>
            <a:r>
              <a:rPr lang="en-US" dirty="0" smtClean="0"/>
              <a:t>to be separate and distinct from LCO and is a </a:t>
            </a:r>
            <a:r>
              <a:rPr lang="en-US" dirty="0"/>
              <a:t>shallow (non-stratified) drainage </a:t>
            </a:r>
            <a:r>
              <a:rPr lang="en-US" dirty="0" smtClean="0"/>
              <a:t>lake</a:t>
            </a:r>
          </a:p>
          <a:p>
            <a:endParaRPr lang="en-US" dirty="0"/>
          </a:p>
          <a:p>
            <a:r>
              <a:rPr lang="en-US" dirty="0" smtClean="0"/>
              <a:t>The </a:t>
            </a:r>
            <a:r>
              <a:rPr lang="en-US" dirty="0"/>
              <a:t>applicable </a:t>
            </a:r>
            <a:r>
              <a:rPr lang="en-US" dirty="0" smtClean="0"/>
              <a:t>TP criterion </a:t>
            </a:r>
            <a:r>
              <a:rPr lang="en-US" dirty="0"/>
              <a:t>for this class of lakes is 40 </a:t>
            </a:r>
            <a:r>
              <a:rPr lang="en-US" dirty="0" err="1" smtClean="0"/>
              <a:t>μg</a:t>
            </a:r>
            <a:r>
              <a:rPr lang="en-US" dirty="0" smtClean="0"/>
              <a:t>/L</a:t>
            </a:r>
            <a:endParaRPr lang="en-US" dirty="0"/>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1600" y="838200"/>
            <a:ext cx="6324600" cy="4117793"/>
          </a:xfrm>
          <a:prstGeom prst="rect">
            <a:avLst/>
          </a:prstGeom>
        </p:spPr>
      </p:pic>
    </p:spTree>
    <p:extLst>
      <p:ext uri="{BB962C8B-B14F-4D97-AF65-F5344CB8AC3E}">
        <p14:creationId xmlns:p14="http://schemas.microsoft.com/office/powerpoint/2010/main" val="827075215"/>
      </p:ext>
    </p:extLst>
  </p:cSld>
  <p:clrMapOvr>
    <a:masterClrMapping/>
  </p:clrMapOvr>
  <p:transition>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096000" y="914400"/>
            <a:ext cx="2667000" cy="830997"/>
          </a:xfrm>
          <a:prstGeom prst="rect">
            <a:avLst/>
          </a:prstGeom>
          <a:noFill/>
        </p:spPr>
        <p:txBody>
          <a:bodyPr wrap="square" rtlCol="0">
            <a:spAutoFit/>
          </a:bodyPr>
          <a:lstStyle/>
          <a:p>
            <a:pPr algn="ctr"/>
            <a:r>
              <a:rPr lang="en-US" sz="2400" dirty="0" smtClean="0"/>
              <a:t>Hydrodynamic Model</a:t>
            </a:r>
            <a:endParaRPr lang="en-US" sz="2400" dirty="0"/>
          </a:p>
        </p:txBody>
      </p:sp>
      <p:pic>
        <p:nvPicPr>
          <p:cNvPr id="7" name="2016-11-09 13-55-07.mp4">
            <a:hlinkClick r:id="" action="ppaction://media"/>
          </p:cNvPr>
          <p:cNvPicPr>
            <a:picLocks noChangeAspect="1"/>
          </p:cNvPicPr>
          <p:nvPr>
            <a:videoFile r:link="rId2"/>
            <p:extLst>
              <p:ext uri="{DAA4B4D4-6D71-4841-9C94-3DE7FCFB9230}">
                <p14:media xmlns:p14="http://schemas.microsoft.com/office/powerpoint/2010/main" r:embed="rId1">
                  <p14:fade out="10000"/>
                </p14:media>
              </p:ext>
            </p:extLst>
          </p:nvPr>
        </p:nvPicPr>
        <p:blipFill rotWithShape="1">
          <a:blip r:embed="rId4"/>
          <a:srcRect l="10637" r="10640" b="-16504"/>
          <a:stretch/>
        </p:blipFill>
        <p:spPr>
          <a:xfrm>
            <a:off x="762000" y="1219200"/>
            <a:ext cx="4876800" cy="5436973"/>
          </a:xfrm>
          <a:prstGeom prst="rect">
            <a:avLst/>
          </a:prstGeom>
          <a:ln>
            <a:noFill/>
          </a:ln>
        </p:spPr>
      </p:pic>
      <p:sp>
        <p:nvSpPr>
          <p:cNvPr id="9" name="TextBox 8"/>
          <p:cNvSpPr txBox="1"/>
          <p:nvPr/>
        </p:nvSpPr>
        <p:spPr>
          <a:xfrm>
            <a:off x="5943600" y="2175570"/>
            <a:ext cx="2743201" cy="3539430"/>
          </a:xfrm>
          <a:prstGeom prst="rect">
            <a:avLst/>
          </a:prstGeom>
          <a:noFill/>
        </p:spPr>
        <p:txBody>
          <a:bodyPr wrap="square" rtlCol="0">
            <a:spAutoFit/>
          </a:bodyPr>
          <a:lstStyle/>
          <a:p>
            <a:r>
              <a:rPr lang="en-US" sz="1600" dirty="0" smtClean="0"/>
              <a:t>Predicted </a:t>
            </a:r>
            <a:r>
              <a:rPr lang="en-US" sz="1600" dirty="0"/>
              <a:t>dye concentrations in LCO at two-week intervals following release of 100 mg/L in Musky Bay on June </a:t>
            </a:r>
            <a:r>
              <a:rPr lang="en-US" sz="1600" dirty="0" smtClean="0"/>
              <a:t>1 </a:t>
            </a:r>
            <a:endParaRPr lang="en-US" sz="1600" dirty="0"/>
          </a:p>
          <a:p>
            <a:r>
              <a:rPr lang="en-US" sz="1600" dirty="0" smtClean="0"/>
              <a:t> </a:t>
            </a:r>
          </a:p>
          <a:p>
            <a:endParaRPr lang="en-US" sz="1600" dirty="0"/>
          </a:p>
          <a:p>
            <a:r>
              <a:rPr lang="en-US" sz="1600" dirty="0" smtClean="0"/>
              <a:t>50</a:t>
            </a:r>
            <a:r>
              <a:rPr lang="en-US" sz="1600" dirty="0"/>
              <a:t>% mix of water </a:t>
            </a:r>
            <a:r>
              <a:rPr lang="en-US" sz="1600" dirty="0" smtClean="0"/>
              <a:t>from Musky Bay to </a:t>
            </a:r>
            <a:r>
              <a:rPr lang="en-US" sz="1600" dirty="0"/>
              <a:t>a large portion of the rest of the lake in as little as two months. </a:t>
            </a:r>
          </a:p>
          <a:p>
            <a:endParaRPr lang="en-US" sz="1600" dirty="0"/>
          </a:p>
        </p:txBody>
      </p:sp>
      <p:sp>
        <p:nvSpPr>
          <p:cNvPr id="2" name="TextBox 1"/>
          <p:cNvSpPr txBox="1"/>
          <p:nvPr/>
        </p:nvSpPr>
        <p:spPr>
          <a:xfrm>
            <a:off x="2971800" y="1905000"/>
            <a:ext cx="1494320" cy="276999"/>
          </a:xfrm>
          <a:prstGeom prst="rect">
            <a:avLst/>
          </a:prstGeom>
          <a:noFill/>
        </p:spPr>
        <p:txBody>
          <a:bodyPr wrap="none" rtlCol="0">
            <a:spAutoFit/>
          </a:bodyPr>
          <a:lstStyle/>
          <a:p>
            <a:r>
              <a:rPr lang="en-US" sz="1200" dirty="0" smtClean="0">
                <a:solidFill>
                  <a:schemeClr val="bg1"/>
                </a:solidFill>
              </a:rPr>
              <a:t>[Click to animate]</a:t>
            </a:r>
            <a:endParaRPr lang="en-US" sz="1200" dirty="0">
              <a:solidFill>
                <a:schemeClr val="bg1"/>
              </a:solidFill>
            </a:endParaRPr>
          </a:p>
        </p:txBody>
      </p:sp>
      <p:sp>
        <p:nvSpPr>
          <p:cNvPr id="4" name="TextBox 3"/>
          <p:cNvSpPr txBox="1"/>
          <p:nvPr/>
        </p:nvSpPr>
        <p:spPr>
          <a:xfrm>
            <a:off x="685800" y="6096000"/>
            <a:ext cx="4953000" cy="400110"/>
          </a:xfrm>
          <a:prstGeom prst="rect">
            <a:avLst/>
          </a:prstGeom>
          <a:noFill/>
        </p:spPr>
        <p:txBody>
          <a:bodyPr wrap="square" rtlCol="0">
            <a:spAutoFit/>
          </a:bodyPr>
          <a:lstStyle/>
          <a:p>
            <a:r>
              <a:rPr lang="en-US" sz="1000" dirty="0"/>
              <a:t>Based upon the Environmental Fluid Dynamics Code (EFDC), a U.S. EPA-supported modeling </a:t>
            </a:r>
            <a:r>
              <a:rPr lang="en-US" sz="1000" dirty="0" smtClean="0"/>
              <a:t>framework</a:t>
            </a:r>
            <a:endParaRPr lang="en-US" sz="1000" dirty="0"/>
          </a:p>
        </p:txBody>
      </p:sp>
    </p:spTree>
    <p:extLst>
      <p:ext uri="{BB962C8B-B14F-4D97-AF65-F5344CB8AC3E}">
        <p14:creationId xmlns:p14="http://schemas.microsoft.com/office/powerpoint/2010/main" val="109344055"/>
      </p:ext>
    </p:extLst>
  </p:cSld>
  <p:clrMapOvr>
    <a:masterClrMapping/>
  </p:clrMapOvr>
  <p:transition>
    <p:wipe dir="d"/>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fullScrn="1">
              <p:cMediaNode vol="80000">
                <p:cTn id="7" repeatCount="indefinite" fill="remove" display="0">
                  <p:stCondLst>
                    <p:cond delay="indefinite"/>
                  </p:stCondLst>
                </p:cTn>
                <p:tgtEl>
                  <p:spTgt spid="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onjak Discharge May-10 #158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285750"/>
            <a:ext cx="8610600" cy="645794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 name="TextBox 1"/>
          <p:cNvSpPr txBox="1"/>
          <p:nvPr/>
        </p:nvSpPr>
        <p:spPr>
          <a:xfrm>
            <a:off x="914400" y="1258669"/>
            <a:ext cx="2803973" cy="646331"/>
          </a:xfrm>
          <a:prstGeom prst="rect">
            <a:avLst/>
          </a:prstGeom>
          <a:noFill/>
        </p:spPr>
        <p:txBody>
          <a:bodyPr wrap="none" rtlCol="0">
            <a:spAutoFit/>
          </a:bodyPr>
          <a:lstStyle/>
          <a:p>
            <a:r>
              <a:rPr lang="en-US" sz="3600" b="1" smtClean="0"/>
              <a:t>Stuckey Bay</a:t>
            </a:r>
            <a:endParaRPr lang="en-US" sz="3600" b="1"/>
          </a:p>
        </p:txBody>
      </p:sp>
    </p:spTree>
  </p:cSld>
  <p:clrMapOvr>
    <a:masterClrMapping/>
  </p:clrMapOvr>
  <p:transition>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usky bay 5.jpg"/>
          <p:cNvPicPr>
            <a:picLocks noChangeAspect="1"/>
          </p:cNvPicPr>
          <p:nvPr/>
        </p:nvPicPr>
        <p:blipFill>
          <a:blip r:embed="rId2" cstate="print"/>
          <a:stretch>
            <a:fillRect/>
          </a:stretch>
        </p:blipFill>
        <p:spPr>
          <a:xfrm>
            <a:off x="381000" y="381000"/>
            <a:ext cx="8382000" cy="608445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ransition>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scharge Pipe into LCO May-1- #162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304800"/>
            <a:ext cx="8610600" cy="61722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3" name="TextBox 2"/>
          <p:cNvSpPr txBox="1"/>
          <p:nvPr/>
        </p:nvSpPr>
        <p:spPr>
          <a:xfrm>
            <a:off x="1447800" y="1066800"/>
            <a:ext cx="2496196" cy="646331"/>
          </a:xfrm>
          <a:prstGeom prst="rect">
            <a:avLst/>
          </a:prstGeom>
          <a:noFill/>
        </p:spPr>
        <p:txBody>
          <a:bodyPr wrap="none" rtlCol="0">
            <a:spAutoFit/>
          </a:bodyPr>
          <a:lstStyle/>
          <a:p>
            <a:r>
              <a:rPr lang="en-US" sz="3600" b="1" smtClean="0"/>
              <a:t>East shore</a:t>
            </a:r>
            <a:endParaRPr lang="en-US" sz="3600" b="1"/>
          </a:p>
        </p:txBody>
      </p:sp>
    </p:spTree>
  </p:cSld>
  <p:clrMapOvr>
    <a:masterClrMapping/>
  </p:clrMapOvr>
  <p:transition>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B CLPW #19 smaller).jpg"/>
          <p:cNvPicPr>
            <a:picLocks noChangeAspect="1"/>
          </p:cNvPicPr>
          <p:nvPr/>
        </p:nvPicPr>
        <p:blipFill>
          <a:blip r:embed="rId3" cstate="print"/>
          <a:stretch>
            <a:fillRect/>
          </a:stretch>
        </p:blipFill>
        <p:spPr>
          <a:xfrm>
            <a:off x="381000" y="400050"/>
            <a:ext cx="8686800" cy="649499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3" name="TextBox 2"/>
          <p:cNvSpPr txBox="1"/>
          <p:nvPr/>
        </p:nvSpPr>
        <p:spPr>
          <a:xfrm>
            <a:off x="1219200" y="5572780"/>
            <a:ext cx="3757760" cy="523220"/>
          </a:xfrm>
          <a:prstGeom prst="rect">
            <a:avLst/>
          </a:prstGeom>
          <a:noFill/>
        </p:spPr>
        <p:txBody>
          <a:bodyPr wrap="none" rtlCol="0">
            <a:spAutoFit/>
          </a:bodyPr>
          <a:lstStyle/>
          <a:p>
            <a:r>
              <a:rPr lang="en-US" sz="2800" b="1" dirty="0" smtClean="0"/>
              <a:t>Curly leaf pondweed</a:t>
            </a:r>
            <a:endParaRPr lang="en-US" sz="2800" b="1" dirty="0"/>
          </a:p>
        </p:txBody>
      </p:sp>
    </p:spTree>
  </p:cSld>
  <p:clrMapOvr>
    <a:masterClrMapping/>
  </p:clrMapOvr>
  <p:transition>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a:ln w="57150">
            <a:noFill/>
          </a:ln>
        </p:spPr>
        <p:txBody>
          <a:bodyPr>
            <a:normAutofit/>
          </a:bodyPr>
          <a:lstStyle/>
          <a:p>
            <a:pPr algn="ctr"/>
            <a:r>
              <a:rPr lang="en-US" sz="3200" dirty="0" smtClean="0">
                <a:solidFill>
                  <a:schemeClr val="tx1"/>
                </a:solidFill>
              </a:rPr>
              <a:t>Aquatic Invasive Species (AIS) in LCO</a:t>
            </a:r>
            <a:endParaRPr lang="en-US" sz="3200" dirty="0">
              <a:solidFill>
                <a:schemeClr val="tx1"/>
              </a:solidFill>
            </a:endParaRPr>
          </a:p>
        </p:txBody>
      </p:sp>
      <p:sp>
        <p:nvSpPr>
          <p:cNvPr id="4" name="Text Placeholder 3"/>
          <p:cNvSpPr>
            <a:spLocks noGrp="1"/>
          </p:cNvSpPr>
          <p:nvPr>
            <p:ph type="body" idx="1"/>
          </p:nvPr>
        </p:nvSpPr>
        <p:spPr>
          <a:xfrm>
            <a:off x="1522412" y="5293836"/>
            <a:ext cx="1754188" cy="659352"/>
          </a:xfrm>
        </p:spPr>
        <p:txBody>
          <a:bodyPr/>
          <a:lstStyle/>
          <a:p>
            <a:r>
              <a:rPr lang="en-US" dirty="0" smtClean="0">
                <a:solidFill>
                  <a:schemeClr val="tx1"/>
                </a:solidFill>
              </a:rPr>
              <a:t>2009  CLP</a:t>
            </a:r>
            <a:endParaRPr lang="en-US" dirty="0">
              <a:solidFill>
                <a:schemeClr val="tx1"/>
              </a:solidFill>
            </a:endParaRPr>
          </a:p>
        </p:txBody>
      </p:sp>
      <p:sp>
        <p:nvSpPr>
          <p:cNvPr id="6" name="Text Placeholder 5"/>
          <p:cNvSpPr>
            <a:spLocks noGrp="1"/>
          </p:cNvSpPr>
          <p:nvPr>
            <p:ph type="body" sz="half" idx="3"/>
          </p:nvPr>
        </p:nvSpPr>
        <p:spPr>
          <a:xfrm>
            <a:off x="5943600" y="5313426"/>
            <a:ext cx="1981200" cy="639762"/>
          </a:xfrm>
        </p:spPr>
        <p:txBody>
          <a:bodyPr/>
          <a:lstStyle/>
          <a:p>
            <a:r>
              <a:rPr lang="en-US" dirty="0" smtClean="0">
                <a:solidFill>
                  <a:schemeClr val="tx1"/>
                </a:solidFill>
              </a:rPr>
              <a:t>2010 CLP</a:t>
            </a:r>
            <a:endParaRPr lang="en-US" dirty="0">
              <a:solidFill>
                <a:schemeClr val="tx1"/>
              </a:solidFill>
            </a:endParaRPr>
          </a:p>
        </p:txBody>
      </p:sp>
      <p:pic>
        <p:nvPicPr>
          <p:cNvPr id="8" name="Content Placeholder 7" descr="inside lr.jpg"/>
          <p:cNvPicPr>
            <a:picLocks noGrp="1" noChangeAspect="1"/>
          </p:cNvPicPr>
          <p:nvPr>
            <p:ph sz="quarter" idx="2"/>
          </p:nvPr>
        </p:nvPicPr>
        <p:blipFill>
          <a:blip r:embed="rId2" cstate="email">
            <a:extLst>
              <a:ext uri="{28A0092B-C50C-407E-A947-70E740481C1C}">
                <a14:useLocalDpi xmlns:a14="http://schemas.microsoft.com/office/drawing/2010/main"/>
              </a:ext>
            </a:extLst>
          </a:blip>
          <a:stretch>
            <a:fillRect/>
          </a:stretch>
        </p:blipFill>
        <p:spPr>
          <a:xfrm>
            <a:off x="415744" y="2667000"/>
            <a:ext cx="4156256" cy="2590800"/>
          </a:xfrm>
        </p:spPr>
      </p:pic>
      <p:pic>
        <p:nvPicPr>
          <p:cNvPr id="9" name="Content Placeholder 8" descr="inside lr-1.jpg"/>
          <p:cNvPicPr>
            <a:picLocks noGrp="1" noChangeAspect="1"/>
          </p:cNvPicPr>
          <p:nvPr>
            <p:ph sz="quarter" idx="4"/>
          </p:nvPr>
        </p:nvPicPr>
        <p:blipFill>
          <a:blip r:embed="rId3" cstate="email">
            <a:extLst>
              <a:ext uri="{28A0092B-C50C-407E-A947-70E740481C1C}">
                <a14:useLocalDpi xmlns:a14="http://schemas.microsoft.com/office/drawing/2010/main"/>
              </a:ext>
            </a:extLst>
          </a:blip>
          <a:stretch>
            <a:fillRect/>
          </a:stretch>
        </p:blipFill>
        <p:spPr>
          <a:xfrm>
            <a:off x="4690304" y="2667000"/>
            <a:ext cx="3996496" cy="2626836"/>
          </a:xfrm>
        </p:spPr>
      </p:pic>
    </p:spTree>
  </p:cSld>
  <p:clrMapOvr>
    <a:masterClrMapping/>
  </p:clrMapOvr>
  <p:transition>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57150">
            <a:noFill/>
          </a:ln>
        </p:spPr>
        <p:txBody>
          <a:bodyPr>
            <a:normAutofit/>
          </a:bodyPr>
          <a:lstStyle/>
          <a:p>
            <a:pPr algn="ctr"/>
            <a:r>
              <a:rPr lang="en-US" sz="3200" dirty="0" smtClean="0">
                <a:solidFill>
                  <a:schemeClr val="tx1"/>
                </a:solidFill>
              </a:rPr>
              <a:t>Curly </a:t>
            </a:r>
            <a:r>
              <a:rPr lang="en-US" sz="3200" dirty="0">
                <a:solidFill>
                  <a:schemeClr val="tx1"/>
                </a:solidFill>
              </a:rPr>
              <a:t>L</a:t>
            </a:r>
            <a:r>
              <a:rPr lang="en-US" sz="3200" dirty="0" smtClean="0">
                <a:solidFill>
                  <a:schemeClr val="tx1"/>
                </a:solidFill>
              </a:rPr>
              <a:t>eaf Pondweed in LCO</a:t>
            </a:r>
            <a:endParaRPr lang="en-US" sz="3200" dirty="0">
              <a:solidFill>
                <a:schemeClr val="tx1"/>
              </a:solidFill>
            </a:endParaRPr>
          </a:p>
        </p:txBody>
      </p:sp>
      <p:pic>
        <p:nvPicPr>
          <p:cNvPr id="8" name="Content Placeholder 7" descr="inside lr-3.jp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09600" y="2514600"/>
            <a:ext cx="4289978" cy="2952487"/>
          </a:xfrm>
        </p:spPr>
      </p:pic>
      <p:sp>
        <p:nvSpPr>
          <p:cNvPr id="3" name="TextBox 2"/>
          <p:cNvSpPr txBox="1"/>
          <p:nvPr/>
        </p:nvSpPr>
        <p:spPr>
          <a:xfrm>
            <a:off x="5105400" y="2514600"/>
            <a:ext cx="3352800" cy="2585323"/>
          </a:xfrm>
          <a:prstGeom prst="rect">
            <a:avLst/>
          </a:prstGeom>
          <a:noFill/>
        </p:spPr>
        <p:txBody>
          <a:bodyPr wrap="square" rtlCol="0">
            <a:spAutoFit/>
          </a:bodyPr>
          <a:lstStyle/>
          <a:p>
            <a:pPr lvl="0"/>
            <a:r>
              <a:rPr lang="en-US" dirty="0" smtClean="0"/>
              <a:t>AIS grant</a:t>
            </a:r>
          </a:p>
          <a:p>
            <a:pPr lvl="0"/>
            <a:endParaRPr lang="en-US" dirty="0"/>
          </a:p>
          <a:p>
            <a:pPr lvl="0"/>
            <a:r>
              <a:rPr lang="en-US" dirty="0" smtClean="0"/>
              <a:t>Spot treatment with herbicide initiated in 2011 </a:t>
            </a:r>
          </a:p>
          <a:p>
            <a:pPr lvl="0"/>
            <a:endParaRPr lang="en-US" dirty="0"/>
          </a:p>
          <a:p>
            <a:pPr lvl="0"/>
            <a:r>
              <a:rPr lang="en-US" dirty="0" smtClean="0"/>
              <a:t>Curly </a:t>
            </a:r>
            <a:r>
              <a:rPr lang="en-US" dirty="0"/>
              <a:t>leaf pondweed </a:t>
            </a:r>
            <a:r>
              <a:rPr lang="en-US" dirty="0" smtClean="0"/>
              <a:t>in Musky Bay has </a:t>
            </a:r>
            <a:r>
              <a:rPr lang="en-US" dirty="0"/>
              <a:t>now been reduced from 90+ acres to less than 10 </a:t>
            </a:r>
            <a:r>
              <a:rPr lang="en-US" dirty="0" smtClean="0"/>
              <a:t>acres in 2016.</a:t>
            </a:r>
            <a:endParaRPr lang="en-US" dirty="0"/>
          </a:p>
        </p:txBody>
      </p:sp>
    </p:spTree>
  </p:cSld>
  <p:clrMapOvr>
    <a:masterClrMapping/>
  </p:clrMapOvr>
  <p:transition>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839200" cy="1143000"/>
          </a:xfrm>
          <a:ln w="57150">
            <a:noFill/>
          </a:ln>
        </p:spPr>
        <p:txBody>
          <a:bodyPr>
            <a:normAutofit/>
          </a:bodyPr>
          <a:lstStyle/>
          <a:p>
            <a:pPr algn="ctr"/>
            <a:r>
              <a:rPr lang="en-US" sz="3200" dirty="0" smtClean="0">
                <a:solidFill>
                  <a:schemeClr val="tx1"/>
                </a:solidFill>
              </a:rPr>
              <a:t>Lac </a:t>
            </a:r>
            <a:r>
              <a:rPr lang="en-US" sz="3200" dirty="0">
                <a:solidFill>
                  <a:schemeClr val="tx1"/>
                </a:solidFill>
              </a:rPr>
              <a:t>Courte Oreilles </a:t>
            </a:r>
            <a:r>
              <a:rPr lang="en-US" sz="3200" dirty="0" smtClean="0">
                <a:solidFill>
                  <a:schemeClr val="tx1"/>
                </a:solidFill>
              </a:rPr>
              <a:t>Foundation</a:t>
            </a:r>
            <a:endParaRPr lang="en-US" sz="3200" dirty="0">
              <a:solidFill>
                <a:schemeClr val="tx1"/>
              </a:solidFill>
            </a:endParaRPr>
          </a:p>
        </p:txBody>
      </p:sp>
      <p:sp>
        <p:nvSpPr>
          <p:cNvPr id="3" name="Content Placeholder 2"/>
          <p:cNvSpPr>
            <a:spLocks noGrp="1"/>
          </p:cNvSpPr>
          <p:nvPr>
            <p:ph idx="1"/>
          </p:nvPr>
        </p:nvSpPr>
        <p:spPr/>
        <p:txBody>
          <a:bodyPr>
            <a:normAutofit/>
          </a:bodyPr>
          <a:lstStyle/>
          <a:p>
            <a:pPr>
              <a:buClr>
                <a:schemeClr val="tx1"/>
              </a:buClr>
              <a:buFont typeface="Arial" charset="0"/>
              <a:buChar char="•"/>
            </a:pPr>
            <a:r>
              <a:rPr lang="en-US" sz="2000" dirty="0" smtClean="0"/>
              <a:t>The Lac Courte Oreilles Foundation Inc. (LCOFI) was founded in 2009 as a 501 (c) (3) non-profit</a:t>
            </a:r>
          </a:p>
          <a:p>
            <a:pPr>
              <a:buClr>
                <a:schemeClr val="tx1"/>
              </a:buClr>
              <a:buFont typeface="Arial" charset="0"/>
              <a:buChar char="•"/>
            </a:pPr>
            <a:endParaRPr lang="en-US" sz="2000" dirty="0" smtClean="0"/>
          </a:p>
          <a:p>
            <a:pPr>
              <a:buClr>
                <a:schemeClr val="tx1"/>
              </a:buClr>
              <a:buFont typeface="Arial" charset="0"/>
              <a:buChar char="•"/>
            </a:pPr>
            <a:r>
              <a:rPr lang="en-US" sz="2000" dirty="0"/>
              <a:t>LCOFI is the </a:t>
            </a:r>
            <a:r>
              <a:rPr lang="en-US" sz="2000" dirty="0" smtClean="0"/>
              <a:t>money-generating arm: Money </a:t>
            </a:r>
            <a:r>
              <a:rPr lang="en-US" sz="2000" dirty="0"/>
              <a:t>raised is put to work by COLA in the form of water quality improvement and study projects. </a:t>
            </a:r>
          </a:p>
          <a:p>
            <a:pPr>
              <a:buClr>
                <a:schemeClr val="tx1"/>
              </a:buClr>
              <a:buFont typeface="Arial" charset="0"/>
              <a:buChar char="•"/>
            </a:pPr>
            <a:endParaRPr lang="en-US" sz="2000" dirty="0" smtClean="0"/>
          </a:p>
          <a:p>
            <a:pPr>
              <a:buClr>
                <a:schemeClr val="tx1"/>
              </a:buClr>
              <a:buFont typeface="Arial" charset="0"/>
              <a:buChar char="•"/>
            </a:pPr>
            <a:r>
              <a:rPr lang="en-US" sz="2000" dirty="0" smtClean="0"/>
              <a:t>LCOFI raises and uses funds to stop pollution, restore habitat,  research and study water quality issues, combat AIS, and educate people about proper lake stewardship</a:t>
            </a:r>
          </a:p>
          <a:p>
            <a:pPr>
              <a:buClr>
                <a:schemeClr val="tx1"/>
              </a:buClr>
              <a:buFont typeface="Arial" charset="0"/>
              <a:buChar char="•"/>
            </a:pPr>
            <a:endParaRPr lang="en-US" sz="2000" dirty="0"/>
          </a:p>
          <a:p>
            <a:pPr>
              <a:buClr>
                <a:schemeClr val="tx1"/>
              </a:buClr>
              <a:buFont typeface="Arial" charset="0"/>
              <a:buChar char="•"/>
            </a:pPr>
            <a:r>
              <a:rPr lang="en-US" sz="2000" dirty="0" smtClean="0"/>
              <a:t>400+ </a:t>
            </a:r>
            <a:r>
              <a:rPr lang="en-US" sz="2000" dirty="0"/>
              <a:t>donors have contributed &gt;$</a:t>
            </a:r>
            <a:r>
              <a:rPr lang="en-US" sz="2000" dirty="0" smtClean="0"/>
              <a:t>700,000 </a:t>
            </a:r>
            <a:r>
              <a:rPr lang="en-US" sz="2000" dirty="0"/>
              <a:t>since </a:t>
            </a:r>
            <a:r>
              <a:rPr lang="en-US" sz="2000" dirty="0" smtClean="0"/>
              <a:t>inception</a:t>
            </a:r>
            <a:endParaRPr lang="en-US" sz="2000" dirty="0"/>
          </a:p>
          <a:p>
            <a:pPr>
              <a:buClr>
                <a:schemeClr val="tx1"/>
              </a:buClr>
              <a:buFont typeface="Arial" charset="0"/>
              <a:buChar char="•"/>
            </a:pPr>
            <a:endParaRPr lang="en-US" sz="2000" dirty="0"/>
          </a:p>
        </p:txBody>
      </p:sp>
    </p:spTree>
    <p:extLst>
      <p:ext uri="{BB962C8B-B14F-4D97-AF65-F5344CB8AC3E}">
        <p14:creationId xmlns:p14="http://schemas.microsoft.com/office/powerpoint/2010/main" val="325321810"/>
      </p:ext>
    </p:extLst>
  </p:cSld>
  <p:clrMapOvr>
    <a:masterClrMapping/>
  </p:clrMapOvr>
  <p:transition>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2157481"/>
            <a:ext cx="4688395" cy="3709919"/>
          </a:xfrm>
          <a:prstGeom prst="rect">
            <a:avLst/>
          </a:prstGeom>
        </p:spPr>
      </p:pic>
      <p:sp>
        <p:nvSpPr>
          <p:cNvPr id="2" name="TextBox 1"/>
          <p:cNvSpPr txBox="1"/>
          <p:nvPr/>
        </p:nvSpPr>
        <p:spPr>
          <a:xfrm>
            <a:off x="5257800" y="2057400"/>
            <a:ext cx="3352800" cy="4524315"/>
          </a:xfrm>
          <a:prstGeom prst="rect">
            <a:avLst/>
          </a:prstGeom>
          <a:noFill/>
        </p:spPr>
        <p:txBody>
          <a:bodyPr wrap="square" rtlCol="0">
            <a:spAutoFit/>
          </a:bodyPr>
          <a:lstStyle/>
          <a:p>
            <a:r>
              <a:rPr lang="en-US" dirty="0" smtClean="0"/>
              <a:t>Tribe </a:t>
            </a:r>
            <a:r>
              <a:rPr lang="en-US" dirty="0"/>
              <a:t>occupies ~ 69,000 </a:t>
            </a:r>
            <a:r>
              <a:rPr lang="en-US" dirty="0" smtClean="0"/>
              <a:t>ac</a:t>
            </a:r>
          </a:p>
          <a:p>
            <a:endParaRPr lang="en-US" dirty="0"/>
          </a:p>
          <a:p>
            <a:r>
              <a:rPr lang="en-US" dirty="0"/>
              <a:t>Most of NW Wisconsin is part of Ceded Territory </a:t>
            </a:r>
            <a:endParaRPr lang="en-US" dirty="0" smtClean="0"/>
          </a:p>
          <a:p>
            <a:endParaRPr lang="en-US" dirty="0"/>
          </a:p>
          <a:p>
            <a:r>
              <a:rPr lang="en-US" dirty="0"/>
              <a:t>Tribal enrollment is nearly 6,000 (60% live on or near LCO) </a:t>
            </a:r>
            <a:endParaRPr lang="en-US" dirty="0" smtClean="0"/>
          </a:p>
          <a:p>
            <a:endParaRPr lang="en-US" dirty="0"/>
          </a:p>
          <a:p>
            <a:r>
              <a:rPr lang="en-US" dirty="0"/>
              <a:t>Tribal Conservation Dept.</a:t>
            </a:r>
          </a:p>
          <a:p>
            <a:r>
              <a:rPr lang="en-US" dirty="0"/>
              <a:t>Essential partner in the preservation of LCO with major input on water quality testing since </a:t>
            </a:r>
            <a:r>
              <a:rPr lang="en-US" dirty="0" smtClean="0"/>
              <a:t>mid-1990s</a:t>
            </a:r>
          </a:p>
          <a:p>
            <a:endParaRPr lang="en-US" dirty="0"/>
          </a:p>
          <a:p>
            <a:pPr>
              <a:buFontTx/>
              <a:buNone/>
            </a:pPr>
            <a:endParaRPr lang="en-US" dirty="0"/>
          </a:p>
        </p:txBody>
      </p:sp>
      <p:sp>
        <p:nvSpPr>
          <p:cNvPr id="4" name="TextBox 3"/>
          <p:cNvSpPr txBox="1"/>
          <p:nvPr/>
        </p:nvSpPr>
        <p:spPr>
          <a:xfrm>
            <a:off x="838200" y="1132582"/>
            <a:ext cx="8153400" cy="1077218"/>
          </a:xfrm>
          <a:prstGeom prst="rect">
            <a:avLst/>
          </a:prstGeom>
          <a:noFill/>
        </p:spPr>
        <p:txBody>
          <a:bodyPr wrap="square" rtlCol="0">
            <a:spAutoFit/>
          </a:bodyPr>
          <a:lstStyle/>
          <a:p>
            <a:r>
              <a:rPr lang="en-US" sz="3200"/>
              <a:t>LCO Band of Lake Superior </a:t>
            </a:r>
            <a:r>
              <a:rPr lang="en-US" sz="3200" smtClean="0"/>
              <a:t>Chippewa</a:t>
            </a:r>
            <a:endParaRPr lang="en-US" sz="3200"/>
          </a:p>
          <a:p>
            <a:endParaRPr lang="en-US" sz="3200" dirty="0"/>
          </a:p>
        </p:txBody>
      </p:sp>
    </p:spTree>
    <p:extLst>
      <p:ext uri="{BB962C8B-B14F-4D97-AF65-F5344CB8AC3E}">
        <p14:creationId xmlns:p14="http://schemas.microsoft.com/office/powerpoint/2010/main" val="1979025148"/>
      </p:ext>
    </p:extLst>
  </p:cSld>
  <p:clrMapOvr>
    <a:masterClrMapping/>
  </p:clrMapOvr>
  <p:transition>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 y="1290320"/>
            <a:ext cx="2449033" cy="3510280"/>
          </a:xfrm>
          <a:prstGeom prst="rect">
            <a:avLst/>
          </a:prstGeom>
        </p:spPr>
      </p:pic>
      <p:sp>
        <p:nvSpPr>
          <p:cNvPr id="2" name="TextBox 1"/>
          <p:cNvSpPr txBox="1"/>
          <p:nvPr/>
        </p:nvSpPr>
        <p:spPr>
          <a:xfrm>
            <a:off x="5486400" y="2748677"/>
            <a:ext cx="3276600" cy="2308324"/>
          </a:xfrm>
          <a:prstGeom prst="rect">
            <a:avLst/>
          </a:prstGeom>
          <a:noFill/>
        </p:spPr>
        <p:txBody>
          <a:bodyPr wrap="square" rtlCol="0">
            <a:spAutoFit/>
          </a:bodyPr>
          <a:lstStyle/>
          <a:p>
            <a:r>
              <a:rPr lang="en-US" dirty="0"/>
              <a:t>13+ years for WDNR to </a:t>
            </a:r>
            <a:r>
              <a:rPr lang="en-US" dirty="0" smtClean="0"/>
              <a:t>act</a:t>
            </a:r>
            <a:endParaRPr lang="en-US" dirty="0"/>
          </a:p>
          <a:p>
            <a:endParaRPr lang="en-US" dirty="0"/>
          </a:p>
          <a:p>
            <a:r>
              <a:rPr lang="en-US" dirty="0" smtClean="0"/>
              <a:t>COLA funded ~$</a:t>
            </a:r>
            <a:r>
              <a:rPr lang="en-US" dirty="0"/>
              <a:t>200,000 </a:t>
            </a:r>
            <a:endParaRPr lang="en-US" dirty="0" smtClean="0"/>
          </a:p>
          <a:p>
            <a:endParaRPr lang="en-US" dirty="0" smtClean="0"/>
          </a:p>
          <a:p>
            <a:r>
              <a:rPr lang="en-US" dirty="0" smtClean="0"/>
              <a:t>COLA and the LCO Tribe followed up with a Site Specific Phosphorus Criterion proposal</a:t>
            </a:r>
            <a:endParaRPr lang="en-US" dirty="0"/>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38400" y="2743200"/>
            <a:ext cx="2670978" cy="3581400"/>
          </a:xfrm>
          <a:prstGeom prst="rect">
            <a:avLst/>
          </a:prstGeom>
        </p:spPr>
      </p:pic>
      <p:sp>
        <p:nvSpPr>
          <p:cNvPr id="5" name="TextBox 4"/>
          <p:cNvSpPr txBox="1"/>
          <p:nvPr/>
        </p:nvSpPr>
        <p:spPr>
          <a:xfrm>
            <a:off x="3505200" y="1575137"/>
            <a:ext cx="5257800" cy="1015663"/>
          </a:xfrm>
          <a:prstGeom prst="rect">
            <a:avLst/>
          </a:prstGeom>
          <a:noFill/>
        </p:spPr>
        <p:txBody>
          <a:bodyPr wrap="square" rtlCol="0">
            <a:spAutoFit/>
          </a:bodyPr>
          <a:lstStyle/>
          <a:p>
            <a:r>
              <a:rPr lang="en-US" sz="2000" dirty="0" smtClean="0"/>
              <a:t>2011 - COLA </a:t>
            </a:r>
            <a:r>
              <a:rPr lang="en-US" sz="2000" dirty="0"/>
              <a:t>and the LCO Tribe initiated a Total Maximum Daily Load </a:t>
            </a:r>
            <a:r>
              <a:rPr lang="en-US" sz="2000" dirty="0" smtClean="0"/>
              <a:t>study</a:t>
            </a:r>
            <a:endParaRPr lang="en-US" sz="2000" dirty="0"/>
          </a:p>
          <a:p>
            <a:endParaRPr lang="en-US" sz="2000" dirty="0"/>
          </a:p>
        </p:txBody>
      </p:sp>
    </p:spTree>
    <p:extLst>
      <p:ext uri="{BB962C8B-B14F-4D97-AF65-F5344CB8AC3E}">
        <p14:creationId xmlns:p14="http://schemas.microsoft.com/office/powerpoint/2010/main" val="1938365722"/>
      </p:ext>
    </p:extLst>
  </p:cSld>
  <p:clrMapOvr>
    <a:masterClrMapping/>
  </p:clrMapOvr>
  <p:transition>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3000" y="1219200"/>
            <a:ext cx="6781800" cy="5000810"/>
          </a:xfrm>
          <a:prstGeom prst="rect">
            <a:avLst/>
          </a:prstGeom>
        </p:spPr>
      </p:pic>
    </p:spTree>
    <p:extLst>
      <p:ext uri="{BB962C8B-B14F-4D97-AF65-F5344CB8AC3E}">
        <p14:creationId xmlns:p14="http://schemas.microsoft.com/office/powerpoint/2010/main" val="1148741332"/>
      </p:ext>
    </p:extLst>
  </p:cSld>
  <p:clrMapOvr>
    <a:masterClrMapping/>
  </p:clrMapOvr>
  <p:transition>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0600" y="990600"/>
            <a:ext cx="7073900" cy="4240110"/>
          </a:xfrm>
          <a:prstGeom prst="rect">
            <a:avLst/>
          </a:prstGeom>
        </p:spPr>
      </p:pic>
      <p:sp>
        <p:nvSpPr>
          <p:cNvPr id="3" name="TextBox 2"/>
          <p:cNvSpPr txBox="1"/>
          <p:nvPr/>
        </p:nvSpPr>
        <p:spPr>
          <a:xfrm>
            <a:off x="762000" y="5486400"/>
            <a:ext cx="7924800" cy="923330"/>
          </a:xfrm>
          <a:prstGeom prst="rect">
            <a:avLst/>
          </a:prstGeom>
          <a:noFill/>
        </p:spPr>
        <p:txBody>
          <a:bodyPr wrap="square" rtlCol="0">
            <a:spAutoFit/>
          </a:bodyPr>
          <a:lstStyle/>
          <a:p>
            <a:r>
              <a:rPr lang="en-US" dirty="0" smtClean="0"/>
              <a:t>For LCO </a:t>
            </a:r>
            <a:r>
              <a:rPr lang="en-US" dirty="0"/>
              <a:t>to be listed as impaired based solely on total phosphorus data, </a:t>
            </a:r>
            <a:r>
              <a:rPr lang="en-US" dirty="0" smtClean="0"/>
              <a:t>the </a:t>
            </a:r>
            <a:r>
              <a:rPr lang="en-US" dirty="0"/>
              <a:t>average monthly total phosphorus </a:t>
            </a:r>
            <a:r>
              <a:rPr lang="en-US" dirty="0" smtClean="0"/>
              <a:t>must be greater </a:t>
            </a:r>
            <a:r>
              <a:rPr lang="en-US" dirty="0"/>
              <a:t>than 22.5 </a:t>
            </a:r>
            <a:r>
              <a:rPr lang="en-US" dirty="0" err="1" smtClean="0"/>
              <a:t>μg</a:t>
            </a:r>
            <a:r>
              <a:rPr lang="en-US" dirty="0" smtClean="0"/>
              <a:t>/L </a:t>
            </a:r>
            <a:r>
              <a:rPr lang="mr-IN" dirty="0" smtClean="0"/>
              <a:t>–</a:t>
            </a:r>
            <a:r>
              <a:rPr lang="en-US" dirty="0" smtClean="0"/>
              <a:t> nearly 2x the current level of 13 </a:t>
            </a:r>
            <a:r>
              <a:rPr lang="en-US" dirty="0" err="1" smtClean="0"/>
              <a:t>μg</a:t>
            </a:r>
            <a:r>
              <a:rPr lang="en-US" dirty="0" smtClean="0"/>
              <a:t>/L!! </a:t>
            </a:r>
            <a:endParaRPr lang="en-US" dirty="0"/>
          </a:p>
        </p:txBody>
      </p:sp>
    </p:spTree>
    <p:extLst>
      <p:ext uri="{BB962C8B-B14F-4D97-AF65-F5344CB8AC3E}">
        <p14:creationId xmlns:p14="http://schemas.microsoft.com/office/powerpoint/2010/main" val="2027118478"/>
      </p:ext>
    </p:extLst>
  </p:cSld>
  <p:clrMapOvr>
    <a:masterClrMapping/>
  </p:clrMapOvr>
  <p:transition>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600" y="1853131"/>
            <a:ext cx="7645400" cy="3023669"/>
          </a:xfrm>
          <a:prstGeom prst="rect">
            <a:avLst/>
          </a:prstGeom>
        </p:spPr>
      </p:pic>
      <p:sp>
        <p:nvSpPr>
          <p:cNvPr id="3" name="TextBox 2"/>
          <p:cNvSpPr txBox="1"/>
          <p:nvPr/>
        </p:nvSpPr>
        <p:spPr>
          <a:xfrm>
            <a:off x="914400" y="5334000"/>
            <a:ext cx="7315200" cy="1200329"/>
          </a:xfrm>
          <a:prstGeom prst="rect">
            <a:avLst/>
          </a:prstGeom>
          <a:noFill/>
        </p:spPr>
        <p:txBody>
          <a:bodyPr wrap="square" rtlCol="0">
            <a:spAutoFit/>
          </a:bodyPr>
          <a:lstStyle/>
          <a:p>
            <a:r>
              <a:rPr lang="en-US" smtClean="0"/>
              <a:t>Significant </a:t>
            </a:r>
            <a:r>
              <a:rPr lang="en-US" dirty="0"/>
              <a:t>extent and frequency of DO concentrations depressed below the 6 mg/L threshold for protection of a cold water fishery </a:t>
            </a:r>
          </a:p>
          <a:p>
            <a:endParaRPr lang="en-US" dirty="0"/>
          </a:p>
        </p:txBody>
      </p:sp>
    </p:spTree>
    <p:extLst>
      <p:ext uri="{BB962C8B-B14F-4D97-AF65-F5344CB8AC3E}">
        <p14:creationId xmlns:p14="http://schemas.microsoft.com/office/powerpoint/2010/main" val="1017580394"/>
      </p:ext>
    </p:extLst>
  </p:cSld>
  <p:clrMapOvr>
    <a:masterClrMapping/>
  </p:clrMapOvr>
  <p:transition>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2590800"/>
            <a:ext cx="8394700" cy="3644900"/>
          </a:xfrm>
          <a:prstGeom prst="rect">
            <a:avLst/>
          </a:prstGeom>
        </p:spPr>
      </p:pic>
      <p:sp>
        <p:nvSpPr>
          <p:cNvPr id="7" name="TextBox 6"/>
          <p:cNvSpPr txBox="1"/>
          <p:nvPr/>
        </p:nvSpPr>
        <p:spPr>
          <a:xfrm>
            <a:off x="825500" y="1161871"/>
            <a:ext cx="7023100" cy="1200329"/>
          </a:xfrm>
          <a:prstGeom prst="rect">
            <a:avLst/>
          </a:prstGeom>
          <a:noFill/>
        </p:spPr>
        <p:txBody>
          <a:bodyPr wrap="square" rtlCol="0">
            <a:spAutoFit/>
          </a:bodyPr>
          <a:lstStyle/>
          <a:p>
            <a:r>
              <a:rPr lang="en-US" dirty="0" smtClean="0"/>
              <a:t>In order to comply </a:t>
            </a:r>
            <a:r>
              <a:rPr lang="en-US" dirty="0"/>
              <a:t>with </a:t>
            </a:r>
            <a:r>
              <a:rPr lang="en-US" dirty="0" err="1"/>
              <a:t>antidegradation</a:t>
            </a:r>
            <a:r>
              <a:rPr lang="en-US" dirty="0"/>
              <a:t> </a:t>
            </a:r>
            <a:r>
              <a:rPr lang="en-US" dirty="0" smtClean="0"/>
              <a:t>of </a:t>
            </a:r>
            <a:r>
              <a:rPr lang="en-US" dirty="0"/>
              <a:t>this ORW </a:t>
            </a:r>
            <a:r>
              <a:rPr lang="en-US" dirty="0" smtClean="0"/>
              <a:t>lake, the water quality goal has been set to a summer-wide average </a:t>
            </a:r>
            <a:r>
              <a:rPr lang="en-US" dirty="0" err="1"/>
              <a:t>epilimnetic</a:t>
            </a:r>
            <a:r>
              <a:rPr lang="en-US" dirty="0"/>
              <a:t> TP concentration of 10μg/L </a:t>
            </a:r>
          </a:p>
          <a:p>
            <a:endParaRPr lang="en-US" dirty="0"/>
          </a:p>
        </p:txBody>
      </p:sp>
    </p:spTree>
    <p:extLst>
      <p:ext uri="{BB962C8B-B14F-4D97-AF65-F5344CB8AC3E}">
        <p14:creationId xmlns:p14="http://schemas.microsoft.com/office/powerpoint/2010/main" val="2061400897"/>
      </p:ext>
    </p:extLst>
  </p:cSld>
  <p:clrMapOvr>
    <a:masterClrMapping/>
  </p:clrMapOvr>
  <p:transition>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4923472"/>
            <a:ext cx="8001000" cy="1477328"/>
          </a:xfrm>
          <a:prstGeom prst="rect">
            <a:avLst/>
          </a:prstGeom>
          <a:noFill/>
        </p:spPr>
        <p:txBody>
          <a:bodyPr wrap="square" rtlCol="0">
            <a:spAutoFit/>
          </a:bodyPr>
          <a:lstStyle/>
          <a:p>
            <a:pPr lvl="1"/>
            <a:r>
              <a:rPr lang="en-US" dirty="0" smtClean="0"/>
              <a:t>A 2013 survey showed </a:t>
            </a:r>
            <a:r>
              <a:rPr lang="en-US" dirty="0"/>
              <a:t>that </a:t>
            </a:r>
            <a:r>
              <a:rPr lang="en-US" dirty="0" smtClean="0"/>
              <a:t>50 </a:t>
            </a:r>
            <a:r>
              <a:rPr lang="en-US" dirty="0"/>
              <a:t>septic systems out of 600 </a:t>
            </a:r>
            <a:r>
              <a:rPr lang="en-US" dirty="0" smtClean="0"/>
              <a:t>on LCO were </a:t>
            </a:r>
            <a:r>
              <a:rPr lang="en-US" dirty="0"/>
              <a:t>not operating </a:t>
            </a:r>
            <a:r>
              <a:rPr lang="en-US" dirty="0" smtClean="0"/>
              <a:t>properly </a:t>
            </a:r>
          </a:p>
          <a:p>
            <a:pPr lvl="1"/>
            <a:endParaRPr lang="en-US" dirty="0"/>
          </a:p>
          <a:p>
            <a:pPr lvl="1"/>
            <a:r>
              <a:rPr lang="en-US" dirty="0" smtClean="0"/>
              <a:t>With the help of Sawyer </a:t>
            </a:r>
            <a:r>
              <a:rPr lang="en-US" dirty="0"/>
              <a:t>County, LCO is now close to 100 percent compliance, with just a couple of systems needing to be </a:t>
            </a:r>
            <a:r>
              <a:rPr lang="en-US" dirty="0" smtClean="0"/>
              <a:t>replaced</a:t>
            </a:r>
            <a:endParaRPr lang="en-US" dirty="0"/>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7400" y="1828800"/>
            <a:ext cx="5105400" cy="2942027"/>
          </a:xfrm>
          <a:prstGeom prst="rect">
            <a:avLst/>
          </a:prstGeom>
        </p:spPr>
      </p:pic>
      <p:sp>
        <p:nvSpPr>
          <p:cNvPr id="4" name="TextBox 3"/>
          <p:cNvSpPr txBox="1"/>
          <p:nvPr/>
        </p:nvSpPr>
        <p:spPr>
          <a:xfrm>
            <a:off x="762000" y="716340"/>
            <a:ext cx="8229600" cy="1569660"/>
          </a:xfrm>
          <a:prstGeom prst="rect">
            <a:avLst/>
          </a:prstGeom>
          <a:noFill/>
        </p:spPr>
        <p:txBody>
          <a:bodyPr wrap="square" rtlCol="0">
            <a:spAutoFit/>
          </a:bodyPr>
          <a:lstStyle/>
          <a:p>
            <a:pPr lvl="0" algn="ctr"/>
            <a:r>
              <a:rPr lang="en-US" sz="3200" smtClean="0"/>
              <a:t>COLA </a:t>
            </a:r>
            <a:r>
              <a:rPr lang="en-US" sz="3200" dirty="0" smtClean="0"/>
              <a:t>spearheads </a:t>
            </a:r>
            <a:r>
              <a:rPr lang="en-US" sz="3200" dirty="0"/>
              <a:t>a </a:t>
            </a:r>
            <a:r>
              <a:rPr lang="en-US" sz="3200"/>
              <a:t>survey </a:t>
            </a:r>
            <a:endParaRPr lang="en-US" sz="3200" smtClean="0"/>
          </a:p>
          <a:p>
            <a:pPr lvl="0" algn="ctr"/>
            <a:r>
              <a:rPr lang="en-US" sz="3200" dirty="0" smtClean="0"/>
              <a:t>of septic systems </a:t>
            </a:r>
            <a:endParaRPr lang="en-US" sz="3200" dirty="0"/>
          </a:p>
          <a:p>
            <a:pPr algn="ctr"/>
            <a:endParaRPr lang="en-US" sz="3200" dirty="0"/>
          </a:p>
        </p:txBody>
      </p:sp>
    </p:spTree>
    <p:extLst>
      <p:ext uri="{BB962C8B-B14F-4D97-AF65-F5344CB8AC3E}">
        <p14:creationId xmlns:p14="http://schemas.microsoft.com/office/powerpoint/2010/main" val="1856042749"/>
      </p:ext>
    </p:extLst>
  </p:cSld>
  <p:clrMapOvr>
    <a:masterClrMapping/>
  </p:clrMapOvr>
  <p:transition>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105400"/>
            <a:ext cx="8001000" cy="1477328"/>
          </a:xfrm>
          <a:prstGeom prst="rect">
            <a:avLst/>
          </a:prstGeom>
          <a:noFill/>
        </p:spPr>
        <p:txBody>
          <a:bodyPr wrap="square" rtlCol="0">
            <a:spAutoFit/>
          </a:bodyPr>
          <a:lstStyle/>
          <a:p>
            <a:pPr lvl="1"/>
            <a:endParaRPr lang="en-US" dirty="0"/>
          </a:p>
          <a:p>
            <a:pPr lvl="1"/>
            <a:r>
              <a:rPr lang="en-US" dirty="0" smtClean="0"/>
              <a:t>2015 </a:t>
            </a:r>
            <a:r>
              <a:rPr lang="mr-IN" dirty="0" smtClean="0"/>
              <a:t>–</a:t>
            </a:r>
            <a:r>
              <a:rPr lang="en-US" dirty="0" smtClean="0"/>
              <a:t> COLA received a $100,000 WDNR multi-year grant with 25% cost share for COLA</a:t>
            </a:r>
          </a:p>
          <a:p>
            <a:pPr lvl="1"/>
            <a:endParaRPr lang="en-US" dirty="0"/>
          </a:p>
          <a:p>
            <a:pPr lvl="1"/>
            <a:r>
              <a:rPr lang="en-US" dirty="0" smtClean="0"/>
              <a:t>25 properties @ $4,000 each</a:t>
            </a:r>
            <a:endParaRPr lang="en-US" dirty="0"/>
          </a:p>
        </p:txBody>
      </p:sp>
      <p:sp>
        <p:nvSpPr>
          <p:cNvPr id="4" name="TextBox 3"/>
          <p:cNvSpPr txBox="1"/>
          <p:nvPr/>
        </p:nvSpPr>
        <p:spPr>
          <a:xfrm>
            <a:off x="0" y="937736"/>
            <a:ext cx="8839200" cy="954107"/>
          </a:xfrm>
          <a:prstGeom prst="rect">
            <a:avLst/>
          </a:prstGeom>
          <a:noFill/>
        </p:spPr>
        <p:txBody>
          <a:bodyPr wrap="square" rtlCol="0">
            <a:spAutoFit/>
          </a:bodyPr>
          <a:lstStyle/>
          <a:p>
            <a:pPr lvl="1"/>
            <a:r>
              <a:rPr lang="en-US" sz="2800" smtClean="0"/>
              <a:t>Wetland </a:t>
            </a:r>
            <a:r>
              <a:rPr lang="en-US" sz="2800" dirty="0"/>
              <a:t>&amp; Shoreline Habitat Restoration Grant</a:t>
            </a:r>
          </a:p>
          <a:p>
            <a:pPr algn="ctr"/>
            <a:endParaRPr lang="en-US" sz="2800"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0" y="1905000"/>
            <a:ext cx="5410200" cy="3110972"/>
          </a:xfrm>
          <a:prstGeom prst="rect">
            <a:avLst/>
          </a:prstGeom>
        </p:spPr>
      </p:pic>
    </p:spTree>
    <p:extLst>
      <p:ext uri="{BB962C8B-B14F-4D97-AF65-F5344CB8AC3E}">
        <p14:creationId xmlns:p14="http://schemas.microsoft.com/office/powerpoint/2010/main" val="163026121"/>
      </p:ext>
    </p:extLst>
  </p:cSld>
  <p:clrMapOvr>
    <a:masterClrMapping/>
  </p:clrMapOvr>
  <p:transition>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724400"/>
            <a:ext cx="8001000" cy="1754326"/>
          </a:xfrm>
          <a:prstGeom prst="rect">
            <a:avLst/>
          </a:prstGeom>
          <a:noFill/>
        </p:spPr>
        <p:txBody>
          <a:bodyPr wrap="square" rtlCol="0">
            <a:spAutoFit/>
          </a:bodyPr>
          <a:lstStyle/>
          <a:p>
            <a:pPr lvl="1"/>
            <a:endParaRPr lang="en-US" dirty="0"/>
          </a:p>
          <a:p>
            <a:pPr lvl="1"/>
            <a:r>
              <a:rPr lang="en-US" dirty="0"/>
              <a:t>“COLA's long term goal is to establish </a:t>
            </a:r>
            <a:r>
              <a:rPr lang="en-US" dirty="0" err="1"/>
              <a:t>shoreland</a:t>
            </a:r>
            <a:r>
              <a:rPr lang="en-US" dirty="0"/>
              <a:t> buffer zones on 100 percent of the properties on the lakes and to be the catalyst for other watershed lakes to establish their buffer </a:t>
            </a:r>
            <a:r>
              <a:rPr lang="en-US" dirty="0" smtClean="0"/>
              <a:t>zones.”</a:t>
            </a:r>
          </a:p>
          <a:p>
            <a:pPr lvl="1"/>
            <a:r>
              <a:rPr lang="en-US" dirty="0" smtClean="0"/>
              <a:t>Kris </a:t>
            </a:r>
            <a:r>
              <a:rPr lang="en-US" dirty="0" err="1" smtClean="0"/>
              <a:t>Sivertson</a:t>
            </a:r>
            <a:r>
              <a:rPr lang="en-US" dirty="0" smtClean="0"/>
              <a:t>, COLA President</a:t>
            </a:r>
            <a:endParaRPr lang="en-US" dirty="0"/>
          </a:p>
          <a:p>
            <a:pPr lvl="1"/>
            <a:endParaRPr lang="en-US" dirty="0"/>
          </a:p>
        </p:txBody>
      </p:sp>
      <p:sp>
        <p:nvSpPr>
          <p:cNvPr id="4" name="TextBox 3"/>
          <p:cNvSpPr txBox="1"/>
          <p:nvPr/>
        </p:nvSpPr>
        <p:spPr>
          <a:xfrm>
            <a:off x="0" y="1179493"/>
            <a:ext cx="8839200" cy="954107"/>
          </a:xfrm>
          <a:prstGeom prst="rect">
            <a:avLst/>
          </a:prstGeom>
          <a:noFill/>
        </p:spPr>
        <p:txBody>
          <a:bodyPr wrap="square" rtlCol="0">
            <a:spAutoFit/>
          </a:bodyPr>
          <a:lstStyle/>
          <a:p>
            <a:pPr lvl="1"/>
            <a:r>
              <a:rPr lang="en-US" sz="2800" smtClean="0"/>
              <a:t>Wetland </a:t>
            </a:r>
            <a:r>
              <a:rPr lang="en-US" sz="2800" dirty="0"/>
              <a:t>&amp; Shoreline Habitat Restoration Grant</a:t>
            </a:r>
          </a:p>
          <a:p>
            <a:pPr algn="ctr"/>
            <a:endParaRPr lang="en-US" sz="2800" dirty="0"/>
          </a:p>
        </p:txBody>
      </p:sp>
      <p:grpSp>
        <p:nvGrpSpPr>
          <p:cNvPr id="8" name="Group 7"/>
          <p:cNvGrpSpPr/>
          <p:nvPr/>
        </p:nvGrpSpPr>
        <p:grpSpPr>
          <a:xfrm>
            <a:off x="980698" y="2209799"/>
            <a:ext cx="7172702" cy="2381838"/>
            <a:chOff x="871349" y="2209799"/>
            <a:chExt cx="7172702" cy="2381838"/>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1349" y="2209800"/>
              <a:ext cx="3548251" cy="2381837"/>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95800" y="2209799"/>
              <a:ext cx="3548251" cy="2381837"/>
            </a:xfrm>
            <a:prstGeom prst="rect">
              <a:avLst/>
            </a:prstGeom>
          </p:spPr>
        </p:pic>
      </p:grpSp>
    </p:spTree>
    <p:extLst>
      <p:ext uri="{BB962C8B-B14F-4D97-AF65-F5344CB8AC3E}">
        <p14:creationId xmlns:p14="http://schemas.microsoft.com/office/powerpoint/2010/main" val="1218092027"/>
      </p:ext>
    </p:extLst>
  </p:cSld>
  <p:clrMapOvr>
    <a:masterClrMapping/>
  </p:clrMapOvr>
  <p:transition>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5029200"/>
            <a:ext cx="8001000" cy="1477328"/>
          </a:xfrm>
          <a:prstGeom prst="rect">
            <a:avLst/>
          </a:prstGeom>
          <a:noFill/>
        </p:spPr>
        <p:txBody>
          <a:bodyPr wrap="square" rtlCol="0">
            <a:spAutoFit/>
          </a:bodyPr>
          <a:lstStyle/>
          <a:p>
            <a:pPr lvl="1"/>
            <a:endParaRPr lang="en-US" dirty="0"/>
          </a:p>
          <a:p>
            <a:pPr lvl="1"/>
            <a:r>
              <a:rPr lang="en-US" dirty="0"/>
              <a:t>COLA and UW-SP have been working with Tim </a:t>
            </a:r>
            <a:r>
              <a:rPr lang="en-US" dirty="0" err="1"/>
              <a:t>Seidl</a:t>
            </a:r>
            <a:r>
              <a:rPr lang="en-US" dirty="0"/>
              <a:t>, Sawyer County Zoning and Conservation </a:t>
            </a:r>
            <a:r>
              <a:rPr lang="en-US" dirty="0" smtClean="0"/>
              <a:t>Department, </a:t>
            </a:r>
            <a:r>
              <a:rPr lang="en-US" dirty="0"/>
              <a:t>and Ron </a:t>
            </a:r>
            <a:r>
              <a:rPr lang="en-US" dirty="0" err="1"/>
              <a:t>Speiring</a:t>
            </a:r>
            <a:r>
              <a:rPr lang="en-US" dirty="0"/>
              <a:t>, Natural Resources Conservation Service, Spooner. Doug </a:t>
            </a:r>
            <a:r>
              <a:rPr lang="en-US" dirty="0" err="1" smtClean="0"/>
              <a:t>Miskowiak</a:t>
            </a:r>
            <a:r>
              <a:rPr lang="en-US" dirty="0"/>
              <a:t> </a:t>
            </a:r>
            <a:r>
              <a:rPr lang="en-US" dirty="0" smtClean="0"/>
              <a:t>is the </a:t>
            </a:r>
            <a:r>
              <a:rPr lang="en-US" dirty="0"/>
              <a:t>UW-SP Project Director </a:t>
            </a:r>
            <a:r>
              <a:rPr lang="en-US" dirty="0" smtClean="0"/>
              <a:t>.</a:t>
            </a:r>
            <a:endParaRPr lang="en-US" dirty="0"/>
          </a:p>
        </p:txBody>
      </p:sp>
      <p:sp>
        <p:nvSpPr>
          <p:cNvPr id="4" name="TextBox 3"/>
          <p:cNvSpPr txBox="1"/>
          <p:nvPr/>
        </p:nvSpPr>
        <p:spPr>
          <a:xfrm>
            <a:off x="152400" y="914400"/>
            <a:ext cx="8839200" cy="523220"/>
          </a:xfrm>
          <a:prstGeom prst="rect">
            <a:avLst/>
          </a:prstGeom>
          <a:noFill/>
        </p:spPr>
        <p:txBody>
          <a:bodyPr wrap="square" rtlCol="0">
            <a:spAutoFit/>
          </a:bodyPr>
          <a:lstStyle/>
          <a:p>
            <a:pPr algn="ctr"/>
            <a:r>
              <a:rPr lang="en-US" sz="2800" dirty="0" smtClean="0"/>
              <a:t>Agricultural </a:t>
            </a:r>
            <a:r>
              <a:rPr lang="en-US" sz="2800" smtClean="0"/>
              <a:t>Erosion Vulnerability Assessment</a:t>
            </a:r>
            <a:endParaRPr lang="en-US" sz="2800"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89769" y="1548910"/>
            <a:ext cx="5930231" cy="3480290"/>
          </a:xfrm>
          <a:prstGeom prst="rect">
            <a:avLst/>
          </a:prstGeom>
        </p:spPr>
      </p:pic>
    </p:spTree>
    <p:extLst>
      <p:ext uri="{BB962C8B-B14F-4D97-AF65-F5344CB8AC3E}">
        <p14:creationId xmlns:p14="http://schemas.microsoft.com/office/powerpoint/2010/main" val="1859711079"/>
      </p:ext>
    </p:extLst>
  </p:cSld>
  <p:clrMapOvr>
    <a:masterClrMapping/>
  </p:clrMapOvr>
  <p:transition>
    <p:wipe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667000" y="902360"/>
            <a:ext cx="3276600" cy="2145640"/>
            <a:chOff x="2667000" y="838200"/>
            <a:chExt cx="3276600" cy="214564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00" y="850239"/>
              <a:ext cx="1488558" cy="213360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43400" y="838200"/>
              <a:ext cx="1600200" cy="2145640"/>
            </a:xfrm>
            <a:prstGeom prst="rect">
              <a:avLst/>
            </a:prstGeom>
          </p:spPr>
        </p:pic>
      </p:grpSp>
      <p:sp>
        <p:nvSpPr>
          <p:cNvPr id="6" name="TextBox 5"/>
          <p:cNvSpPr txBox="1"/>
          <p:nvPr/>
        </p:nvSpPr>
        <p:spPr>
          <a:xfrm>
            <a:off x="457200" y="3359527"/>
            <a:ext cx="8305800" cy="4031873"/>
          </a:xfrm>
          <a:prstGeom prst="rect">
            <a:avLst/>
          </a:prstGeom>
          <a:noFill/>
        </p:spPr>
        <p:txBody>
          <a:bodyPr wrap="square" rtlCol="0">
            <a:spAutoFit/>
          </a:bodyPr>
          <a:lstStyle/>
          <a:p>
            <a:r>
              <a:rPr lang="en-US" sz="1600" dirty="0" smtClean="0"/>
              <a:t>July, 2014 </a:t>
            </a:r>
            <a:r>
              <a:rPr lang="mr-IN" sz="1600" dirty="0" smtClean="0"/>
              <a:t>–</a:t>
            </a:r>
            <a:r>
              <a:rPr lang="en-US" sz="1600" dirty="0" smtClean="0"/>
              <a:t> COLA/LCO Tribe </a:t>
            </a:r>
            <a:r>
              <a:rPr lang="en-US" sz="1600" dirty="0"/>
              <a:t>sent the </a:t>
            </a:r>
            <a:r>
              <a:rPr lang="en-US" sz="1600" dirty="0" smtClean="0"/>
              <a:t>TMDL and SSPC to </a:t>
            </a:r>
            <a:r>
              <a:rPr lang="en-US" sz="1600" dirty="0"/>
              <a:t>the </a:t>
            </a:r>
            <a:r>
              <a:rPr lang="en-US" sz="1600" dirty="0" smtClean="0"/>
              <a:t>WDNR </a:t>
            </a:r>
            <a:r>
              <a:rPr lang="en-US" sz="1600" dirty="0"/>
              <a:t>for </a:t>
            </a:r>
            <a:r>
              <a:rPr lang="en-US" sz="1600" dirty="0" smtClean="0"/>
              <a:t>review</a:t>
            </a:r>
          </a:p>
          <a:p>
            <a:endParaRPr lang="en-US" sz="1600" dirty="0" smtClean="0"/>
          </a:p>
          <a:p>
            <a:r>
              <a:rPr lang="en-US" sz="1600" dirty="0" smtClean="0"/>
              <a:t>December, 2014</a:t>
            </a:r>
            <a:r>
              <a:rPr lang="en-US" sz="1600" dirty="0"/>
              <a:t> </a:t>
            </a:r>
            <a:r>
              <a:rPr lang="en-US" sz="1600" dirty="0" smtClean="0"/>
              <a:t>- WDNR  suggested revisions and indicated </a:t>
            </a:r>
            <a:r>
              <a:rPr lang="en-US" sz="1600" dirty="0"/>
              <a:t>that it will </a:t>
            </a:r>
            <a:r>
              <a:rPr lang="en-US" sz="1600" dirty="0" smtClean="0"/>
              <a:t>take 1½ years or more to develop procedural rules for reviewing SSCs</a:t>
            </a:r>
          </a:p>
          <a:p>
            <a:endParaRPr lang="en-US" sz="1600" dirty="0"/>
          </a:p>
          <a:p>
            <a:r>
              <a:rPr lang="en-US" sz="1600" dirty="0" smtClean="0"/>
              <a:t>March 2016 </a:t>
            </a:r>
            <a:r>
              <a:rPr lang="mr-IN" sz="1600" dirty="0" smtClean="0"/>
              <a:t>–</a:t>
            </a:r>
            <a:r>
              <a:rPr lang="en-US" sz="1600" dirty="0" smtClean="0"/>
              <a:t> COLA/LCO Tribe submitted revised </a:t>
            </a:r>
            <a:r>
              <a:rPr lang="en-US" sz="1600" dirty="0"/>
              <a:t>SSPC </a:t>
            </a:r>
            <a:r>
              <a:rPr lang="en-US" sz="1600" dirty="0" smtClean="0"/>
              <a:t>to WDNR and requested emergency rulemaking </a:t>
            </a:r>
          </a:p>
          <a:p>
            <a:endParaRPr lang="en-US" sz="1600" dirty="0"/>
          </a:p>
          <a:p>
            <a:r>
              <a:rPr lang="en-US" sz="1600" dirty="0" smtClean="0"/>
              <a:t>May 2016 - WDNR rejects COLA/LCO Tribe SSPC emergency rulemaking request and stated it will be two or more years before it can begin review SSC’s</a:t>
            </a:r>
          </a:p>
          <a:p>
            <a:endParaRPr lang="en-US" sz="1600" dirty="0"/>
          </a:p>
          <a:p>
            <a:r>
              <a:rPr lang="en-US" sz="1600" dirty="0" smtClean="0"/>
              <a:t>June 2016 </a:t>
            </a:r>
            <a:r>
              <a:rPr lang="mr-IN" sz="1600" dirty="0" smtClean="0"/>
              <a:t>–</a:t>
            </a:r>
            <a:r>
              <a:rPr lang="en-US" sz="1600" dirty="0" smtClean="0"/>
              <a:t> COLA/LCO Tribe requested </a:t>
            </a:r>
            <a:r>
              <a:rPr lang="en-US" sz="1600" dirty="0"/>
              <a:t>for </a:t>
            </a:r>
            <a:r>
              <a:rPr lang="en-US" sz="1600" dirty="0" smtClean="0"/>
              <a:t>judicial review of SSPC rejection</a:t>
            </a:r>
            <a:endParaRPr lang="en-US" sz="1600" dirty="0"/>
          </a:p>
          <a:p>
            <a:endParaRPr lang="en-US" sz="1600" dirty="0" smtClean="0"/>
          </a:p>
          <a:p>
            <a:endParaRPr lang="en-US" sz="1600" dirty="0"/>
          </a:p>
          <a:p>
            <a:r>
              <a:rPr lang="en-US" sz="1600" dirty="0" smtClean="0"/>
              <a:t> </a:t>
            </a:r>
            <a:endParaRPr lang="en-US" sz="1600" dirty="0"/>
          </a:p>
          <a:p>
            <a:endParaRPr lang="en-US" sz="1600" dirty="0" smtClean="0"/>
          </a:p>
        </p:txBody>
      </p:sp>
    </p:spTree>
    <p:extLst>
      <p:ext uri="{BB962C8B-B14F-4D97-AF65-F5344CB8AC3E}">
        <p14:creationId xmlns:p14="http://schemas.microsoft.com/office/powerpoint/2010/main" val="1509374006"/>
      </p:ext>
    </p:extLst>
  </p:cSld>
  <p:clrMapOvr>
    <a:masterClrMapping/>
  </p:clrMapOvr>
  <p:transition>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0" y="1412631"/>
            <a:ext cx="4114800" cy="5259152"/>
          </a:xfrm>
          <a:prstGeom prst="rect">
            <a:avLst/>
          </a:prstGeom>
        </p:spPr>
      </p:pic>
      <p:sp>
        <p:nvSpPr>
          <p:cNvPr id="3" name="TextBox 2"/>
          <p:cNvSpPr txBox="1"/>
          <p:nvPr/>
        </p:nvSpPr>
        <p:spPr>
          <a:xfrm>
            <a:off x="1371600" y="762000"/>
            <a:ext cx="7239000" cy="1077218"/>
          </a:xfrm>
          <a:prstGeom prst="rect">
            <a:avLst/>
          </a:prstGeom>
          <a:noFill/>
        </p:spPr>
        <p:txBody>
          <a:bodyPr wrap="square" rtlCol="0">
            <a:spAutoFit/>
          </a:bodyPr>
          <a:lstStyle/>
          <a:p>
            <a:r>
              <a:rPr lang="en-US" sz="3200" dirty="0"/>
              <a:t>Upper </a:t>
            </a:r>
            <a:r>
              <a:rPr lang="en-US" sz="3200" dirty="0" err="1"/>
              <a:t>Couderay</a:t>
            </a:r>
            <a:r>
              <a:rPr lang="en-US" sz="3200" dirty="0"/>
              <a:t> River Watershed</a:t>
            </a:r>
          </a:p>
          <a:p>
            <a:endParaRPr lang="en-US" sz="3200" dirty="0"/>
          </a:p>
        </p:txBody>
      </p:sp>
      <p:sp>
        <p:nvSpPr>
          <p:cNvPr id="5" name="TextBox 4"/>
          <p:cNvSpPr txBox="1"/>
          <p:nvPr/>
        </p:nvSpPr>
        <p:spPr>
          <a:xfrm>
            <a:off x="5715000" y="1905000"/>
            <a:ext cx="3048000" cy="3970318"/>
          </a:xfrm>
          <a:prstGeom prst="rect">
            <a:avLst/>
          </a:prstGeom>
          <a:noFill/>
        </p:spPr>
        <p:txBody>
          <a:bodyPr wrap="square" rtlCol="0">
            <a:spAutoFit/>
          </a:bodyPr>
          <a:lstStyle/>
          <a:p>
            <a:r>
              <a:rPr lang="en-US" dirty="0"/>
              <a:t>68,990 ac</a:t>
            </a:r>
          </a:p>
          <a:p>
            <a:endParaRPr lang="en-US" dirty="0"/>
          </a:p>
          <a:p>
            <a:r>
              <a:rPr lang="en-US" dirty="0"/>
              <a:t>Forested (61%) </a:t>
            </a:r>
          </a:p>
          <a:p>
            <a:endParaRPr lang="en-US" dirty="0"/>
          </a:p>
          <a:p>
            <a:r>
              <a:rPr lang="en-US" dirty="0"/>
              <a:t>Agricultural (12%) </a:t>
            </a:r>
          </a:p>
          <a:p>
            <a:r>
              <a:rPr lang="en-US" dirty="0"/>
              <a:t> </a:t>
            </a:r>
          </a:p>
          <a:p>
            <a:r>
              <a:rPr lang="en-US" dirty="0"/>
              <a:t>Developed (9%) </a:t>
            </a:r>
          </a:p>
          <a:p>
            <a:endParaRPr lang="en-US" dirty="0"/>
          </a:p>
          <a:p>
            <a:r>
              <a:rPr lang="en-US" dirty="0"/>
              <a:t>Grassland/Pasture/</a:t>
            </a:r>
            <a:r>
              <a:rPr lang="en-US" dirty="0" err="1"/>
              <a:t>Shrubland</a:t>
            </a:r>
            <a:r>
              <a:rPr lang="en-US" dirty="0"/>
              <a:t> (5%) </a:t>
            </a:r>
          </a:p>
          <a:p>
            <a:endParaRPr lang="en-US" dirty="0"/>
          </a:p>
          <a:p>
            <a:r>
              <a:rPr lang="en-US" dirty="0"/>
              <a:t>Open Water (7%) </a:t>
            </a:r>
          </a:p>
          <a:p>
            <a:endParaRPr lang="en-US" dirty="0"/>
          </a:p>
          <a:p>
            <a:r>
              <a:rPr lang="en-US" dirty="0"/>
              <a:t>Wetlands (6%) </a:t>
            </a:r>
          </a:p>
        </p:txBody>
      </p:sp>
    </p:spTree>
  </p:cSld>
  <p:clrMapOvr>
    <a:masterClrMapping/>
  </p:clrMapOvr>
  <p:transition>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7275" y="1752600"/>
            <a:ext cx="7226125" cy="4495800"/>
          </a:xfrm>
          <a:prstGeom prst="rect">
            <a:avLst/>
          </a:prstGeom>
        </p:spPr>
      </p:pic>
      <p:sp>
        <p:nvSpPr>
          <p:cNvPr id="3" name="TextBox 2"/>
          <p:cNvSpPr txBox="1"/>
          <p:nvPr/>
        </p:nvSpPr>
        <p:spPr>
          <a:xfrm>
            <a:off x="1295400" y="1015425"/>
            <a:ext cx="7086600" cy="584775"/>
          </a:xfrm>
          <a:prstGeom prst="rect">
            <a:avLst/>
          </a:prstGeom>
          <a:noFill/>
        </p:spPr>
        <p:txBody>
          <a:bodyPr wrap="square" rtlCol="0">
            <a:spAutoFit/>
          </a:bodyPr>
          <a:lstStyle/>
          <a:p>
            <a:r>
              <a:rPr lang="en-US" sz="3200" dirty="0" smtClean="0"/>
              <a:t>Nine Key </a:t>
            </a:r>
            <a:r>
              <a:rPr lang="en-US" sz="3200" smtClean="0"/>
              <a:t>Element Watershed Plan</a:t>
            </a:r>
            <a:endParaRPr lang="en-US" sz="3200" dirty="0"/>
          </a:p>
        </p:txBody>
      </p:sp>
    </p:spTree>
    <p:extLst>
      <p:ext uri="{BB962C8B-B14F-4D97-AF65-F5344CB8AC3E}">
        <p14:creationId xmlns:p14="http://schemas.microsoft.com/office/powerpoint/2010/main" val="226345430"/>
      </p:ext>
    </p:extLst>
  </p:cSld>
  <p:clrMapOvr>
    <a:masterClrMapping/>
  </p:clrMapOvr>
  <p:transition>
    <p:wipe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400" y="1447799"/>
            <a:ext cx="3886200" cy="4542915"/>
          </a:xfrm>
          <a:prstGeom prst="rect">
            <a:avLst/>
          </a:prstGeom>
        </p:spPr>
      </p:pic>
      <p:sp>
        <p:nvSpPr>
          <p:cNvPr id="2" name="TextBox 1"/>
          <p:cNvSpPr txBox="1"/>
          <p:nvPr/>
        </p:nvSpPr>
        <p:spPr>
          <a:xfrm>
            <a:off x="4724400" y="1647885"/>
            <a:ext cx="4191000" cy="4524315"/>
          </a:xfrm>
          <a:prstGeom prst="rect">
            <a:avLst/>
          </a:prstGeom>
          <a:noFill/>
        </p:spPr>
        <p:txBody>
          <a:bodyPr wrap="square" rtlCol="0">
            <a:spAutoFit/>
          </a:bodyPr>
          <a:lstStyle/>
          <a:p>
            <a:r>
              <a:rPr lang="en-US" dirty="0"/>
              <a:t>The </a:t>
            </a:r>
            <a:r>
              <a:rPr lang="en-US" dirty="0" smtClean="0"/>
              <a:t>Clean </a:t>
            </a:r>
            <a:r>
              <a:rPr lang="en-US" dirty="0"/>
              <a:t>Water </a:t>
            </a:r>
            <a:r>
              <a:rPr lang="en-US" dirty="0" smtClean="0"/>
              <a:t>Act expressly provides </a:t>
            </a:r>
            <a:r>
              <a:rPr lang="en-US" dirty="0"/>
              <a:t>for Indian tribes to play essentially the same role in Indian country that states do within state </a:t>
            </a:r>
            <a:r>
              <a:rPr lang="en-US" dirty="0" smtClean="0"/>
              <a:t>lands</a:t>
            </a:r>
          </a:p>
          <a:p>
            <a:endParaRPr lang="en-US" dirty="0"/>
          </a:p>
          <a:p>
            <a:r>
              <a:rPr lang="en-US" dirty="0"/>
              <a:t>T</a:t>
            </a:r>
            <a:r>
              <a:rPr lang="en-US" dirty="0" smtClean="0"/>
              <a:t>ribes </a:t>
            </a:r>
            <a:r>
              <a:rPr lang="en-US" dirty="0"/>
              <a:t>shall be given “substantially” the same treatment as a </a:t>
            </a:r>
            <a:r>
              <a:rPr lang="en-US" dirty="0" smtClean="0"/>
              <a:t>state</a:t>
            </a:r>
          </a:p>
          <a:p>
            <a:endParaRPr lang="en-US" dirty="0" smtClean="0"/>
          </a:p>
          <a:p>
            <a:r>
              <a:rPr lang="en-US" dirty="0" smtClean="0"/>
              <a:t>LCO Tribe submitted application for TAS on July 25, 2016</a:t>
            </a:r>
            <a:endParaRPr lang="en-US" dirty="0"/>
          </a:p>
          <a:p>
            <a:endParaRPr lang="en-US" dirty="0"/>
          </a:p>
          <a:p>
            <a:r>
              <a:rPr lang="en-US" dirty="0" smtClean="0"/>
              <a:t>If accepted, LCO Tribe will adopt the 10 </a:t>
            </a:r>
            <a:r>
              <a:rPr lang="en-US" dirty="0" err="1" smtClean="0"/>
              <a:t>ug</a:t>
            </a:r>
            <a:r>
              <a:rPr lang="en-US" dirty="0" smtClean="0"/>
              <a:t>/L standard for total P for its 1/3 portion of LCO</a:t>
            </a:r>
          </a:p>
          <a:p>
            <a:endParaRPr lang="en-US" dirty="0"/>
          </a:p>
        </p:txBody>
      </p:sp>
    </p:spTree>
    <p:extLst>
      <p:ext uri="{BB962C8B-B14F-4D97-AF65-F5344CB8AC3E}">
        <p14:creationId xmlns:p14="http://schemas.microsoft.com/office/powerpoint/2010/main" val="1851742612"/>
      </p:ext>
    </p:extLst>
  </p:cSld>
  <p:clrMapOvr>
    <a:masterClrMapping/>
  </p:clrMapOvr>
  <p:transition>
    <p:wipe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4400" y="838862"/>
            <a:ext cx="2895600" cy="5866737"/>
          </a:xfrm>
          <a:prstGeom prst="rect">
            <a:avLst/>
          </a:prstGeom>
        </p:spPr>
      </p:pic>
      <p:sp>
        <p:nvSpPr>
          <p:cNvPr id="3" name="TextBox 2"/>
          <p:cNvSpPr txBox="1"/>
          <p:nvPr/>
        </p:nvSpPr>
        <p:spPr>
          <a:xfrm>
            <a:off x="4267200" y="838200"/>
            <a:ext cx="4419600" cy="1754326"/>
          </a:xfrm>
          <a:prstGeom prst="rect">
            <a:avLst/>
          </a:prstGeom>
          <a:noFill/>
        </p:spPr>
        <p:txBody>
          <a:bodyPr wrap="square" rtlCol="0">
            <a:spAutoFit/>
          </a:bodyPr>
          <a:lstStyle/>
          <a:p>
            <a:r>
              <a:rPr lang="en-US" dirty="0"/>
              <a:t>S</a:t>
            </a:r>
            <a:r>
              <a:rPr lang="en-US" dirty="0" smtClean="0"/>
              <a:t>upplement to financial </a:t>
            </a:r>
            <a:r>
              <a:rPr lang="en-US" dirty="0"/>
              <a:t>assistance available from </a:t>
            </a:r>
            <a:r>
              <a:rPr lang="en-US" dirty="0" smtClean="0"/>
              <a:t>the Natural </a:t>
            </a:r>
            <a:r>
              <a:rPr lang="en-US" dirty="0"/>
              <a:t>Resources Conservation </a:t>
            </a:r>
            <a:r>
              <a:rPr lang="en-US" dirty="0" smtClean="0"/>
              <a:t>Service</a:t>
            </a:r>
          </a:p>
          <a:p>
            <a:endParaRPr lang="en-US" dirty="0"/>
          </a:p>
          <a:p>
            <a:r>
              <a:rPr lang="en-US" dirty="0"/>
              <a:t>C</a:t>
            </a:r>
            <a:r>
              <a:rPr lang="en-US" dirty="0" smtClean="0"/>
              <a:t>onstruction </a:t>
            </a:r>
            <a:r>
              <a:rPr lang="en-US" dirty="0"/>
              <a:t>of new closed systems, not as reimbursement for past </a:t>
            </a:r>
            <a:r>
              <a:rPr lang="en-US" dirty="0" smtClean="0"/>
              <a:t>work </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2668726"/>
            <a:ext cx="3511305" cy="3960674"/>
          </a:xfrm>
          <a:prstGeom prst="rect">
            <a:avLst/>
          </a:prstGeom>
        </p:spPr>
      </p:pic>
    </p:spTree>
    <p:extLst>
      <p:ext uri="{BB962C8B-B14F-4D97-AF65-F5344CB8AC3E}">
        <p14:creationId xmlns:p14="http://schemas.microsoft.com/office/powerpoint/2010/main" val="1809940772"/>
      </p:ext>
    </p:extLst>
  </p:cSld>
  <p:clrMapOvr>
    <a:masterClrMapping/>
  </p:clrMapOvr>
  <p:transition>
    <p:wipe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49191" y="863025"/>
            <a:ext cx="4104009" cy="584775"/>
          </a:xfrm>
          <a:prstGeom prst="rect">
            <a:avLst/>
          </a:prstGeom>
          <a:noFill/>
        </p:spPr>
        <p:txBody>
          <a:bodyPr wrap="none" rtlCol="0">
            <a:spAutoFit/>
          </a:bodyPr>
          <a:lstStyle/>
          <a:p>
            <a:r>
              <a:rPr lang="en-US" sz="3200" dirty="0" smtClean="0"/>
              <a:t>In the meantime </a:t>
            </a:r>
            <a:r>
              <a:rPr lang="mr-IN" sz="3200" dirty="0" smtClean="0"/>
              <a:t>…</a:t>
            </a:r>
            <a:r>
              <a:rPr lang="en-US" sz="3200" dirty="0" smtClean="0"/>
              <a:t>.</a:t>
            </a:r>
            <a:endParaRPr lang="en-US" sz="3200" dirty="0"/>
          </a:p>
        </p:txBody>
      </p:sp>
      <p:sp>
        <p:nvSpPr>
          <p:cNvPr id="12" name="TextBox 11"/>
          <p:cNvSpPr txBox="1"/>
          <p:nvPr/>
        </p:nvSpPr>
        <p:spPr>
          <a:xfrm>
            <a:off x="609600" y="5334000"/>
            <a:ext cx="8153400" cy="923330"/>
          </a:xfrm>
          <a:prstGeom prst="rect">
            <a:avLst/>
          </a:prstGeom>
          <a:noFill/>
        </p:spPr>
        <p:txBody>
          <a:bodyPr wrap="square" rtlCol="0">
            <a:spAutoFit/>
          </a:bodyPr>
          <a:lstStyle/>
          <a:p>
            <a:r>
              <a:rPr lang="en-US" dirty="0" smtClean="0"/>
              <a:t>August 2016 - extensive cisco and whitefish die off </a:t>
            </a:r>
          </a:p>
          <a:p>
            <a:endParaRPr lang="en-US" dirty="0"/>
          </a:p>
          <a:p>
            <a:r>
              <a:rPr lang="en-US" dirty="0"/>
              <a:t>November 2016 – </a:t>
            </a:r>
            <a:r>
              <a:rPr lang="en-US" dirty="0" smtClean="0"/>
              <a:t>blue-green algal bloom</a:t>
            </a:r>
            <a:endParaRPr lang="en-US" dirty="0"/>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228638">
            <a:off x="6526524" y="2650736"/>
            <a:ext cx="1395427" cy="2093141"/>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9325167">
            <a:off x="852217" y="2930669"/>
            <a:ext cx="1828800" cy="1371600"/>
          </a:xfrm>
          <a:prstGeom prst="rect">
            <a:avLst/>
          </a:prstGeom>
        </p:spPr>
      </p:pic>
      <p:grpSp>
        <p:nvGrpSpPr>
          <p:cNvPr id="14" name="Group 13"/>
          <p:cNvGrpSpPr/>
          <p:nvPr/>
        </p:nvGrpSpPr>
        <p:grpSpPr>
          <a:xfrm>
            <a:off x="1676400" y="1524000"/>
            <a:ext cx="5562600" cy="3352800"/>
            <a:chOff x="694542" y="1736083"/>
            <a:chExt cx="7812015" cy="4694845"/>
          </a:xfrm>
        </p:grpSpPr>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150561">
              <a:off x="1551670" y="4589117"/>
              <a:ext cx="3206043" cy="1803399"/>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661503">
              <a:off x="5540787" y="4098360"/>
              <a:ext cx="1749426" cy="2332568"/>
            </a:xfrm>
            <a:prstGeom prst="rect">
              <a:avLst/>
            </a:prstGeom>
          </p:spPr>
        </p:pic>
        <p:pic>
          <p:nvPicPr>
            <p:cNvPr id="17" name="Picture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1123650">
              <a:off x="2071311" y="1736083"/>
              <a:ext cx="3116116" cy="2337087"/>
            </a:xfrm>
            <a:prstGeom prst="rect">
              <a:avLst/>
            </a:prstGeom>
          </p:spPr>
        </p:pic>
        <p:pic>
          <p:nvPicPr>
            <p:cNvPr id="18" name="Picture 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826164">
              <a:off x="694542" y="2108775"/>
              <a:ext cx="1990725" cy="2654300"/>
            </a:xfrm>
            <a:prstGeom prst="rect">
              <a:avLst/>
            </a:prstGeom>
          </p:spPr>
        </p:pic>
        <p:pic>
          <p:nvPicPr>
            <p:cNvPr id="19" name="Picture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0435839">
              <a:off x="4543908" y="2209095"/>
              <a:ext cx="3962649" cy="2228990"/>
            </a:xfrm>
            <a:prstGeom prst="rect">
              <a:avLst/>
            </a:prstGeom>
          </p:spPr>
        </p:pic>
      </p:grpSp>
    </p:spTree>
    <p:extLst>
      <p:ext uri="{BB962C8B-B14F-4D97-AF65-F5344CB8AC3E}">
        <p14:creationId xmlns:p14="http://schemas.microsoft.com/office/powerpoint/2010/main" val="596845008"/>
      </p:ext>
    </p:extLst>
  </p:cSld>
  <p:clrMapOvr>
    <a:masterClrMapping/>
  </p:clrMapOvr>
  <p:transition>
    <p:wipe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1752600"/>
            <a:ext cx="5575367" cy="4162063"/>
          </a:xfrm>
          <a:prstGeom prst="rect">
            <a:avLst/>
          </a:prstGeom>
        </p:spPr>
      </p:pic>
      <p:sp>
        <p:nvSpPr>
          <p:cNvPr id="6" name="TextBox 5"/>
          <p:cNvSpPr txBox="1"/>
          <p:nvPr/>
        </p:nvSpPr>
        <p:spPr>
          <a:xfrm>
            <a:off x="6248400" y="1772483"/>
            <a:ext cx="2438400" cy="4247317"/>
          </a:xfrm>
          <a:prstGeom prst="rect">
            <a:avLst/>
          </a:prstGeom>
          <a:noFill/>
        </p:spPr>
        <p:txBody>
          <a:bodyPr wrap="square" rtlCol="0">
            <a:spAutoFit/>
          </a:bodyPr>
          <a:lstStyle/>
          <a:p>
            <a:r>
              <a:rPr lang="en-US" dirty="0" smtClean="0"/>
              <a:t>Probable cause of the fish kill was the elimination of suitable habitat for whitefish and cisco survival</a:t>
            </a:r>
          </a:p>
          <a:p>
            <a:endParaRPr lang="en-US" dirty="0" smtClean="0"/>
          </a:p>
          <a:p>
            <a:r>
              <a:rPr lang="en-US" dirty="0" smtClean="0"/>
              <a:t>Fish died from either thermal stress caused by high temperature or suffocation from lack of oxygen</a:t>
            </a:r>
          </a:p>
          <a:p>
            <a:endParaRPr lang="en-US" dirty="0" smtClean="0"/>
          </a:p>
          <a:p>
            <a:endParaRPr lang="en-US" dirty="0"/>
          </a:p>
        </p:txBody>
      </p:sp>
    </p:spTree>
    <p:extLst>
      <p:ext uri="{BB962C8B-B14F-4D97-AF65-F5344CB8AC3E}">
        <p14:creationId xmlns:p14="http://schemas.microsoft.com/office/powerpoint/2010/main" val="1152019305"/>
      </p:ext>
    </p:extLst>
  </p:cSld>
  <p:clrMapOvr>
    <a:masterClrMapping/>
  </p:clrMapOvr>
  <p:transition>
    <p:wipe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35458" y="914400"/>
            <a:ext cx="6096000" cy="5786199"/>
          </a:xfrm>
          <a:prstGeom prst="rect">
            <a:avLst/>
          </a:prstGeom>
          <a:noFill/>
        </p:spPr>
        <p:txBody>
          <a:bodyPr wrap="square" rtlCol="0">
            <a:spAutoFit/>
          </a:bodyPr>
          <a:lstStyle/>
          <a:p>
            <a:r>
              <a:rPr lang="en-US" sz="1000" dirty="0"/>
              <a:t>BARR study </a:t>
            </a:r>
            <a:r>
              <a:rPr lang="en-US" sz="1000" dirty="0" smtClean="0"/>
              <a:t> - 1996</a:t>
            </a:r>
            <a:endParaRPr lang="en-US" sz="1000" dirty="0"/>
          </a:p>
          <a:p>
            <a:endParaRPr lang="en-US" sz="1000" dirty="0"/>
          </a:p>
          <a:p>
            <a:r>
              <a:rPr lang="en-US" sz="1000" dirty="0" smtClean="0"/>
              <a:t>Anderson decision - 2006</a:t>
            </a:r>
          </a:p>
          <a:p>
            <a:endParaRPr lang="en-US" sz="1000" dirty="0"/>
          </a:p>
          <a:p>
            <a:r>
              <a:rPr lang="en-US" sz="1000" dirty="0" smtClean="0"/>
              <a:t>Requested Impaired Water status based on total P from EPA </a:t>
            </a:r>
            <a:r>
              <a:rPr lang="mr-IN" sz="1000" dirty="0" smtClean="0"/>
              <a:t>–</a:t>
            </a:r>
            <a:r>
              <a:rPr lang="en-US" sz="1000" dirty="0" smtClean="0"/>
              <a:t> 2007</a:t>
            </a:r>
          </a:p>
          <a:p>
            <a:endParaRPr lang="en-US" sz="1000" dirty="0"/>
          </a:p>
          <a:p>
            <a:r>
              <a:rPr lang="en-US" sz="1000" dirty="0" smtClean="0"/>
              <a:t>Lac Courte Oreilles Foundation formed - 2009</a:t>
            </a:r>
          </a:p>
          <a:p>
            <a:endParaRPr lang="en-US" sz="1000" dirty="0"/>
          </a:p>
          <a:p>
            <a:r>
              <a:rPr lang="en-US" sz="1000" dirty="0" smtClean="0"/>
              <a:t>Lake Management Plan </a:t>
            </a:r>
            <a:r>
              <a:rPr lang="mr-IN" sz="1000" dirty="0" smtClean="0"/>
              <a:t>–</a:t>
            </a:r>
            <a:r>
              <a:rPr lang="en-US" sz="1000" dirty="0" smtClean="0"/>
              <a:t> February 2011</a:t>
            </a:r>
          </a:p>
          <a:p>
            <a:endParaRPr lang="en-US" sz="1000" dirty="0"/>
          </a:p>
          <a:p>
            <a:r>
              <a:rPr lang="en-US" sz="1000" dirty="0" smtClean="0"/>
              <a:t>Initiated TMDL study </a:t>
            </a:r>
            <a:r>
              <a:rPr lang="mr-IN" sz="1000" dirty="0" smtClean="0"/>
              <a:t>–</a:t>
            </a:r>
            <a:r>
              <a:rPr lang="en-US" sz="1000" dirty="0" smtClean="0"/>
              <a:t> 2011 ($200,000)</a:t>
            </a:r>
          </a:p>
          <a:p>
            <a:endParaRPr lang="en-US" sz="1000" dirty="0"/>
          </a:p>
          <a:p>
            <a:r>
              <a:rPr lang="en-US" sz="1000" dirty="0" smtClean="0"/>
              <a:t>Initial AIS grant </a:t>
            </a:r>
            <a:r>
              <a:rPr lang="mr-IN" sz="1000" dirty="0" smtClean="0"/>
              <a:t>–</a:t>
            </a:r>
            <a:r>
              <a:rPr lang="en-US" sz="1000" dirty="0" smtClean="0"/>
              <a:t> 2011</a:t>
            </a:r>
          </a:p>
          <a:p>
            <a:endParaRPr lang="en-US" sz="1000" dirty="0" smtClean="0"/>
          </a:p>
          <a:p>
            <a:r>
              <a:rPr lang="en-US" sz="1000" dirty="0" smtClean="0"/>
              <a:t>Septic </a:t>
            </a:r>
            <a:r>
              <a:rPr lang="en-US" sz="1000" dirty="0"/>
              <a:t>Survey - 2013</a:t>
            </a:r>
          </a:p>
          <a:p>
            <a:endParaRPr lang="en-US" sz="1000" dirty="0"/>
          </a:p>
          <a:p>
            <a:r>
              <a:rPr lang="en-US" sz="1000" dirty="0"/>
              <a:t>Impaired Waters final designation by EPA and WDNR </a:t>
            </a:r>
            <a:r>
              <a:rPr lang="mr-IN" sz="1000" dirty="0"/>
              <a:t>–</a:t>
            </a:r>
            <a:r>
              <a:rPr lang="en-US" sz="1000" dirty="0"/>
              <a:t> June 2014</a:t>
            </a:r>
          </a:p>
          <a:p>
            <a:endParaRPr lang="en-US" sz="1000" dirty="0"/>
          </a:p>
          <a:p>
            <a:r>
              <a:rPr lang="en-US" sz="1000" dirty="0"/>
              <a:t>TMDL and SSPC submitted to WDNR </a:t>
            </a:r>
            <a:r>
              <a:rPr lang="mr-IN" sz="1000" dirty="0"/>
              <a:t>–</a:t>
            </a:r>
            <a:r>
              <a:rPr lang="en-US" sz="1000" dirty="0"/>
              <a:t> July 2014</a:t>
            </a:r>
          </a:p>
          <a:p>
            <a:endParaRPr lang="en-US" sz="1000" dirty="0"/>
          </a:p>
          <a:p>
            <a:r>
              <a:rPr lang="en-US" sz="1000" dirty="0"/>
              <a:t>WDNR responds with suggested revisions </a:t>
            </a:r>
            <a:r>
              <a:rPr lang="mr-IN" sz="1000" dirty="0"/>
              <a:t>–</a:t>
            </a:r>
            <a:r>
              <a:rPr lang="en-US" sz="1000" dirty="0"/>
              <a:t> December 2014</a:t>
            </a:r>
          </a:p>
          <a:p>
            <a:endParaRPr lang="en-US" sz="1000" dirty="0" smtClean="0"/>
          </a:p>
          <a:p>
            <a:r>
              <a:rPr lang="en-US" sz="1000" dirty="0" err="1" smtClean="0"/>
              <a:t>Shoreland</a:t>
            </a:r>
            <a:r>
              <a:rPr lang="en-US" sz="1000" dirty="0" smtClean="0"/>
              <a:t> restoration grant - 2015</a:t>
            </a:r>
          </a:p>
          <a:p>
            <a:endParaRPr lang="en-US" sz="1000" dirty="0" smtClean="0"/>
          </a:p>
          <a:p>
            <a:r>
              <a:rPr lang="en-US" sz="1000" dirty="0" smtClean="0"/>
              <a:t>Revised </a:t>
            </a:r>
            <a:r>
              <a:rPr lang="en-US" sz="1000" dirty="0"/>
              <a:t>SSPC and TMDL submitted to </a:t>
            </a:r>
            <a:r>
              <a:rPr lang="en-US" sz="1000" dirty="0" smtClean="0"/>
              <a:t>WDNR</a:t>
            </a:r>
            <a:r>
              <a:rPr lang="mr-IN" sz="1000" dirty="0"/>
              <a:t>–</a:t>
            </a:r>
            <a:r>
              <a:rPr lang="en-US" sz="1000" dirty="0"/>
              <a:t> March </a:t>
            </a:r>
            <a:r>
              <a:rPr lang="en-US" sz="1000" dirty="0" smtClean="0"/>
              <a:t>2016 </a:t>
            </a:r>
          </a:p>
          <a:p>
            <a:r>
              <a:rPr lang="en-US" sz="1000" dirty="0"/>
              <a:t>	</a:t>
            </a:r>
            <a:r>
              <a:rPr lang="en-US" sz="1000" dirty="0" smtClean="0"/>
              <a:t>requesting </a:t>
            </a:r>
            <a:r>
              <a:rPr lang="en-US" sz="1000" dirty="0"/>
              <a:t>emergency </a:t>
            </a:r>
            <a:r>
              <a:rPr lang="en-US" sz="1000" dirty="0" smtClean="0"/>
              <a:t>rulemaking</a:t>
            </a:r>
          </a:p>
          <a:p>
            <a:endParaRPr lang="en-US" sz="1000" dirty="0"/>
          </a:p>
          <a:p>
            <a:r>
              <a:rPr lang="en-US" sz="1000" dirty="0"/>
              <a:t>Rejection of SSPC by WDNR </a:t>
            </a:r>
            <a:r>
              <a:rPr lang="mr-IN" sz="1000" dirty="0"/>
              <a:t>–</a:t>
            </a:r>
            <a:r>
              <a:rPr lang="en-US" sz="1000" dirty="0"/>
              <a:t> May 2016</a:t>
            </a:r>
          </a:p>
          <a:p>
            <a:r>
              <a:rPr lang="en-US" sz="1000" dirty="0" smtClean="0"/>
              <a:t>	WDNR suggests dropping TMDL and preparing 9-key element plan </a:t>
            </a:r>
          </a:p>
          <a:p>
            <a:endParaRPr lang="en-US" sz="1000" dirty="0"/>
          </a:p>
          <a:p>
            <a:r>
              <a:rPr lang="en-US" sz="1000" dirty="0" smtClean="0"/>
              <a:t>Request for Judicial Review </a:t>
            </a:r>
            <a:r>
              <a:rPr lang="mr-IN" sz="1000" dirty="0" smtClean="0"/>
              <a:t>–</a:t>
            </a:r>
            <a:r>
              <a:rPr lang="en-US" sz="1000" dirty="0" smtClean="0"/>
              <a:t> June 2016</a:t>
            </a:r>
          </a:p>
          <a:p>
            <a:endParaRPr lang="en-US" sz="1000" dirty="0"/>
          </a:p>
          <a:p>
            <a:r>
              <a:rPr lang="en-US" sz="1000" dirty="0" smtClean="0"/>
              <a:t>TAS submittal to EPA by LCO Tribe </a:t>
            </a:r>
            <a:r>
              <a:rPr lang="mr-IN" sz="1000" dirty="0" smtClean="0"/>
              <a:t>–</a:t>
            </a:r>
            <a:r>
              <a:rPr lang="en-US" sz="1000" dirty="0" smtClean="0"/>
              <a:t> July 2016</a:t>
            </a:r>
          </a:p>
          <a:p>
            <a:endParaRPr lang="en-US" sz="1000" dirty="0"/>
          </a:p>
          <a:p>
            <a:r>
              <a:rPr lang="en-US" sz="1000" dirty="0"/>
              <a:t>Draft 9-point plan prepared - </a:t>
            </a:r>
            <a:endParaRPr lang="en-US" sz="1000" dirty="0" smtClean="0"/>
          </a:p>
          <a:p>
            <a:endParaRPr lang="en-US" sz="1000" dirty="0"/>
          </a:p>
          <a:p>
            <a:r>
              <a:rPr lang="en-US" sz="1000" dirty="0" smtClean="0"/>
              <a:t>TAS in place - </a:t>
            </a:r>
            <a:endParaRPr lang="en-US" sz="1000" dirty="0"/>
          </a:p>
        </p:txBody>
      </p:sp>
      <p:sp>
        <p:nvSpPr>
          <p:cNvPr id="3" name="TextBox 2"/>
          <p:cNvSpPr txBox="1"/>
          <p:nvPr/>
        </p:nvSpPr>
        <p:spPr>
          <a:xfrm rot="18197893">
            <a:off x="318927" y="2844693"/>
            <a:ext cx="3575399" cy="769441"/>
          </a:xfrm>
          <a:prstGeom prst="rect">
            <a:avLst/>
          </a:prstGeom>
          <a:noFill/>
        </p:spPr>
        <p:txBody>
          <a:bodyPr wrap="square" rtlCol="0">
            <a:spAutoFit/>
          </a:bodyPr>
          <a:lstStyle/>
          <a:p>
            <a:r>
              <a:rPr lang="en-US" sz="4400" smtClean="0"/>
              <a:t>Timeline</a:t>
            </a:r>
            <a:endParaRPr lang="en-US" sz="4400"/>
          </a:p>
        </p:txBody>
      </p:sp>
    </p:spTree>
    <p:extLst>
      <p:ext uri="{BB962C8B-B14F-4D97-AF65-F5344CB8AC3E}">
        <p14:creationId xmlns:p14="http://schemas.microsoft.com/office/powerpoint/2010/main" val="2019646940"/>
      </p:ext>
    </p:extLst>
  </p:cSld>
  <p:clrMapOvr>
    <a:masterClrMapping/>
  </p:clrMapOvr>
  <p:transition>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656582" y="990600"/>
            <a:ext cx="5734818" cy="3733800"/>
            <a:chOff x="818382" y="1219200"/>
            <a:chExt cx="7487418" cy="502920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8382" y="1219200"/>
              <a:ext cx="7487418" cy="5029200"/>
            </a:xfrm>
            <a:prstGeom prst="rect">
              <a:avLst/>
            </a:prstGeom>
          </p:spPr>
        </p:pic>
        <p:cxnSp>
          <p:nvCxnSpPr>
            <p:cNvPr id="12" name="Straight Arrow Connector 11"/>
            <p:cNvCxnSpPr/>
            <p:nvPr/>
          </p:nvCxnSpPr>
          <p:spPr>
            <a:xfrm flipH="1">
              <a:off x="5486400" y="4267200"/>
              <a:ext cx="3810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209800" y="2971800"/>
              <a:ext cx="38100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362200" y="4876801"/>
              <a:ext cx="76200" cy="53339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716920" y="4624569"/>
              <a:ext cx="93080" cy="63323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459620" y="3276600"/>
              <a:ext cx="38100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685800" y="4951274"/>
            <a:ext cx="8153400" cy="1754326"/>
          </a:xfrm>
          <a:prstGeom prst="rect">
            <a:avLst/>
          </a:prstGeom>
          <a:noFill/>
        </p:spPr>
        <p:txBody>
          <a:bodyPr wrap="square" rtlCol="0">
            <a:spAutoFit/>
          </a:bodyPr>
          <a:lstStyle/>
          <a:p>
            <a:r>
              <a:rPr lang="en-US" dirty="0"/>
              <a:t>Five cranberry bogs totaling 169 acres are located within the direct drainage areas of Musky Bay, Stuckey Bay, West Basin, and East Basin. </a:t>
            </a:r>
            <a:endParaRPr lang="en-US" dirty="0" smtClean="0"/>
          </a:p>
          <a:p>
            <a:endParaRPr lang="en-US" dirty="0"/>
          </a:p>
          <a:p>
            <a:r>
              <a:rPr lang="en-US" dirty="0" smtClean="0"/>
              <a:t>Additional </a:t>
            </a:r>
            <a:r>
              <a:rPr lang="en-US" dirty="0"/>
              <a:t>cranberry bogs totaling 111 acres are located in the direct drainage to </a:t>
            </a:r>
            <a:r>
              <a:rPr lang="en-US" dirty="0" err="1"/>
              <a:t>Sissabagama</a:t>
            </a:r>
            <a:r>
              <a:rPr lang="en-US" dirty="0"/>
              <a:t> Lake</a:t>
            </a:r>
          </a:p>
          <a:p>
            <a:endParaRPr lang="en-US" dirty="0"/>
          </a:p>
        </p:txBody>
      </p:sp>
    </p:spTree>
    <p:extLst>
      <p:ext uri="{BB962C8B-B14F-4D97-AF65-F5344CB8AC3E}">
        <p14:creationId xmlns:p14="http://schemas.microsoft.com/office/powerpoint/2010/main" val="1614718629"/>
      </p:ext>
    </p:extLst>
  </p:cSld>
  <p:clrMapOvr>
    <a:masterClrMapping/>
  </p:clrMapOvr>
  <p:transition>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09600" y="739775"/>
            <a:ext cx="7772400" cy="1470025"/>
          </a:xfrm>
          <a:prstGeom prst="rect">
            <a:avLst/>
          </a:prstGeom>
          <a:ln w="5715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Lac Courte Oreilles</a:t>
            </a:r>
          </a:p>
          <a:p>
            <a:r>
              <a:rPr lang="en-US" sz="3200" dirty="0" smtClean="0"/>
              <a:t>- a very sensitive lake -</a:t>
            </a:r>
            <a:endParaRPr lang="en-US" sz="3200" dirty="0"/>
          </a:p>
        </p:txBody>
      </p:sp>
      <p:sp>
        <p:nvSpPr>
          <p:cNvPr id="4" name="Subtitle 2"/>
          <p:cNvSpPr>
            <a:spLocks noGrp="1"/>
          </p:cNvSpPr>
          <p:nvPr/>
        </p:nvSpPr>
        <p:spPr>
          <a:xfrm>
            <a:off x="609600" y="2209800"/>
            <a:ext cx="7772400" cy="434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1" algn="l"/>
            <a:r>
              <a:rPr lang="en-US" sz="2400" b="1" dirty="0">
                <a:solidFill>
                  <a:schemeClr val="tx1"/>
                </a:solidFill>
              </a:rPr>
              <a:t>Classified as an oligotrophic, </a:t>
            </a:r>
            <a:r>
              <a:rPr lang="en-US" sz="2400" b="1" dirty="0" smtClean="0">
                <a:solidFill>
                  <a:schemeClr val="tx1"/>
                </a:solidFill>
              </a:rPr>
              <a:t>Outstanding </a:t>
            </a:r>
            <a:r>
              <a:rPr lang="en-US" sz="2400" b="1" dirty="0">
                <a:solidFill>
                  <a:schemeClr val="tx1"/>
                </a:solidFill>
              </a:rPr>
              <a:t>Resource Water (ORW</a:t>
            </a:r>
            <a:r>
              <a:rPr lang="en-US" sz="2400" b="1" dirty="0" smtClean="0">
                <a:solidFill>
                  <a:schemeClr val="tx1"/>
                </a:solidFill>
              </a:rPr>
              <a:t>)</a:t>
            </a:r>
          </a:p>
          <a:p>
            <a:pPr lvl="1" algn="l"/>
            <a:endParaRPr lang="en-US" sz="1800" dirty="0" smtClean="0">
              <a:solidFill>
                <a:schemeClr val="tx1"/>
              </a:solidFill>
            </a:endParaRPr>
          </a:p>
          <a:p>
            <a:pPr marL="800100" lvl="1" indent="-342900" algn="l">
              <a:buFont typeface="Arial" charset="0"/>
              <a:buChar char="•"/>
            </a:pPr>
            <a:r>
              <a:rPr lang="en-US" sz="1800" dirty="0">
                <a:solidFill>
                  <a:schemeClr val="tx1"/>
                </a:solidFill>
              </a:rPr>
              <a:t>Of Wisconsin’s 15,000 lakes and impoundments, 103 are designated as ORW—fewer than 1</a:t>
            </a:r>
            <a:r>
              <a:rPr lang="en-US" sz="1800" dirty="0" smtClean="0">
                <a:solidFill>
                  <a:schemeClr val="tx1"/>
                </a:solidFill>
              </a:rPr>
              <a:t>%</a:t>
            </a:r>
          </a:p>
          <a:p>
            <a:pPr marL="800100" lvl="1" indent="-342900" algn="l">
              <a:buFont typeface="Arial" charset="0"/>
              <a:buChar char="•"/>
            </a:pPr>
            <a:endParaRPr lang="en-US" sz="1800" dirty="0" smtClean="0">
              <a:solidFill>
                <a:schemeClr val="tx1"/>
              </a:solidFill>
            </a:endParaRPr>
          </a:p>
          <a:p>
            <a:pPr marL="800100" lvl="1" indent="-342900" algn="l">
              <a:buFont typeface="Arial" charset="0"/>
              <a:buChar char="•"/>
            </a:pPr>
            <a:r>
              <a:rPr lang="en-US" sz="1800" dirty="0" smtClean="0">
                <a:solidFill>
                  <a:schemeClr val="tx1"/>
                </a:solidFill>
              </a:rPr>
              <a:t>The ORW designation is </a:t>
            </a:r>
            <a:r>
              <a:rPr lang="en-US" sz="1800" dirty="0">
                <a:solidFill>
                  <a:schemeClr val="tx1"/>
                </a:solidFill>
              </a:rPr>
              <a:t>intended to meet federal Clean Water Act obligations requiring Wisconsin to adopt an “</a:t>
            </a:r>
            <a:r>
              <a:rPr lang="en-US" sz="1800" dirty="0" err="1">
                <a:solidFill>
                  <a:schemeClr val="tx1"/>
                </a:solidFill>
              </a:rPr>
              <a:t>antidegradation</a:t>
            </a:r>
            <a:r>
              <a:rPr lang="en-US" sz="1800" dirty="0">
                <a:solidFill>
                  <a:schemeClr val="tx1"/>
                </a:solidFill>
              </a:rPr>
              <a:t>” policy that is designed to prevent any lowering of water quality – especially in those waters having significant ecological or cultural value</a:t>
            </a:r>
            <a:r>
              <a:rPr lang="en-US" sz="1800" dirty="0" smtClean="0">
                <a:solidFill>
                  <a:schemeClr val="tx1"/>
                </a:solidFill>
              </a:rPr>
              <a:t>.</a:t>
            </a:r>
          </a:p>
          <a:p>
            <a:pPr marL="800100" lvl="1" indent="-342900" algn="l">
              <a:buFont typeface="Arial" charset="0"/>
              <a:buChar char="•"/>
            </a:pPr>
            <a:endParaRPr lang="en-US" sz="1800" dirty="0">
              <a:solidFill>
                <a:schemeClr val="tx1"/>
              </a:solidFill>
            </a:endParaRPr>
          </a:p>
          <a:p>
            <a:pPr marL="800100" lvl="1" indent="-342900" algn="l">
              <a:buFont typeface="Arial" charset="0"/>
              <a:buChar char="•"/>
            </a:pPr>
            <a:r>
              <a:rPr lang="en-US" sz="1800" dirty="0"/>
              <a:t>P</a:t>
            </a:r>
            <a:r>
              <a:rPr lang="en-US" sz="1800" dirty="0" smtClean="0"/>
              <a:t>rotected </a:t>
            </a:r>
            <a:r>
              <a:rPr lang="en-US" sz="1800" dirty="0"/>
              <a:t>by Wisconsin’s </a:t>
            </a:r>
            <a:r>
              <a:rPr lang="en-US" sz="1800" dirty="0" err="1"/>
              <a:t>antidegradation</a:t>
            </a:r>
            <a:r>
              <a:rPr lang="en-US" sz="1800" dirty="0"/>
              <a:t> rule (WAC NR 207.03(3)) </a:t>
            </a:r>
          </a:p>
          <a:p>
            <a:pPr marL="800100" lvl="1" indent="-342900" algn="l">
              <a:buFont typeface="Arial" charset="0"/>
              <a:buChar char="•"/>
            </a:pPr>
            <a:endParaRPr lang="en-US" sz="1800" dirty="0">
              <a:solidFill>
                <a:schemeClr val="tx1"/>
              </a:solidFill>
            </a:endParaRPr>
          </a:p>
        </p:txBody>
      </p:sp>
    </p:spTree>
    <p:extLst>
      <p:ext uri="{BB962C8B-B14F-4D97-AF65-F5344CB8AC3E}">
        <p14:creationId xmlns:p14="http://schemas.microsoft.com/office/powerpoint/2010/main" val="757347766"/>
      </p:ext>
    </p:extLst>
  </p:cSld>
  <p:clrMapOvr>
    <a:masterClrMapping/>
  </p:clrMapOvr>
  <p:transition>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09600" y="739775"/>
            <a:ext cx="7772400" cy="1470025"/>
          </a:xfrm>
          <a:prstGeom prst="rect">
            <a:avLst/>
          </a:prstGeom>
          <a:ln w="5715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Lac Courte Oreilles</a:t>
            </a:r>
          </a:p>
          <a:p>
            <a:r>
              <a:rPr lang="en-US" sz="3200" dirty="0" smtClean="0"/>
              <a:t>- a very sensitive lake -</a:t>
            </a:r>
            <a:endParaRPr lang="en-US" sz="3200" dirty="0"/>
          </a:p>
        </p:txBody>
      </p:sp>
      <p:sp>
        <p:nvSpPr>
          <p:cNvPr id="4" name="Subtitle 2"/>
          <p:cNvSpPr>
            <a:spLocks noGrp="1"/>
          </p:cNvSpPr>
          <p:nvPr/>
        </p:nvSpPr>
        <p:spPr>
          <a:xfrm>
            <a:off x="990600" y="2133600"/>
            <a:ext cx="7467600" cy="47859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400" dirty="0" smtClean="0">
                <a:solidFill>
                  <a:schemeClr val="tx1"/>
                </a:solidFill>
              </a:rPr>
              <a:t>LCO is a stratified, </a:t>
            </a:r>
            <a:r>
              <a:rPr lang="en-US" sz="2400" dirty="0">
                <a:solidFill>
                  <a:schemeClr val="tx1"/>
                </a:solidFill>
              </a:rPr>
              <a:t>two-story </a:t>
            </a:r>
            <a:r>
              <a:rPr lang="en-US" sz="2400" dirty="0" smtClean="0">
                <a:solidFill>
                  <a:schemeClr val="tx1"/>
                </a:solidFill>
              </a:rPr>
              <a:t>cold-water fishery</a:t>
            </a:r>
          </a:p>
        </p:txBody>
      </p:sp>
      <p:sp>
        <p:nvSpPr>
          <p:cNvPr id="5" name="TextBox 4"/>
          <p:cNvSpPr txBox="1"/>
          <p:nvPr/>
        </p:nvSpPr>
        <p:spPr>
          <a:xfrm>
            <a:off x="6248400" y="3048000"/>
            <a:ext cx="2514600" cy="3139321"/>
          </a:xfrm>
          <a:prstGeom prst="rect">
            <a:avLst/>
          </a:prstGeom>
          <a:noFill/>
        </p:spPr>
        <p:txBody>
          <a:bodyPr wrap="square" rtlCol="0">
            <a:spAutoFit/>
          </a:bodyPr>
          <a:lstStyle/>
          <a:p>
            <a:r>
              <a:rPr lang="en-US" dirty="0" smtClean="0"/>
              <a:t>One </a:t>
            </a:r>
            <a:r>
              <a:rPr lang="en-US" dirty="0"/>
              <a:t>of </a:t>
            </a:r>
            <a:r>
              <a:rPr lang="en-US" dirty="0" smtClean="0"/>
              <a:t>about 5 such lakes </a:t>
            </a:r>
            <a:r>
              <a:rPr lang="en-US" dirty="0"/>
              <a:t>in Wisconsin with self-sustaining populations </a:t>
            </a:r>
            <a:r>
              <a:rPr lang="en-US" dirty="0" smtClean="0"/>
              <a:t>of both whitefish and cisco</a:t>
            </a:r>
          </a:p>
          <a:p>
            <a:endParaRPr lang="en-US" dirty="0"/>
          </a:p>
          <a:p>
            <a:r>
              <a:rPr lang="en-US" dirty="0"/>
              <a:t>A </a:t>
            </a:r>
            <a:r>
              <a:rPr lang="en-US" dirty="0" smtClean="0"/>
              <a:t>TP </a:t>
            </a:r>
            <a:r>
              <a:rPr lang="en-US" dirty="0"/>
              <a:t>criterion of 15 </a:t>
            </a:r>
            <a:r>
              <a:rPr lang="en-US" dirty="0" err="1"/>
              <a:t>μg</a:t>
            </a:r>
            <a:r>
              <a:rPr lang="en-US" dirty="0"/>
              <a:t>/L is applied to these lakes in </a:t>
            </a:r>
            <a:r>
              <a:rPr lang="en-US" dirty="0" smtClean="0"/>
              <a:t>Wisconsin by administrative code</a:t>
            </a:r>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5501" y="2772137"/>
            <a:ext cx="5064992" cy="3781063"/>
          </a:xfrm>
          <a:prstGeom prst="rect">
            <a:avLst/>
          </a:prstGeom>
        </p:spPr>
      </p:pic>
    </p:spTree>
    <p:extLst>
      <p:ext uri="{BB962C8B-B14F-4D97-AF65-F5344CB8AC3E}">
        <p14:creationId xmlns:p14="http://schemas.microsoft.com/office/powerpoint/2010/main" val="1233805520"/>
      </p:ext>
    </p:extLst>
  </p:cSld>
  <p:clrMapOvr>
    <a:masterClrMapping/>
  </p:clrMapOvr>
  <p:transition>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a:xfrm>
            <a:off x="1066800" y="914400"/>
            <a:ext cx="7239000" cy="704088"/>
          </a:xfrm>
          <a:ln w="57150">
            <a:noFill/>
          </a:ln>
        </p:spPr>
        <p:txBody>
          <a:bodyPr>
            <a:normAutofit fontScale="90000"/>
          </a:bodyPr>
          <a:lstStyle/>
          <a:p>
            <a:pPr eaLnBrk="1" hangingPunct="1">
              <a:defRPr/>
            </a:pPr>
            <a:r>
              <a:rPr lang="en-US" sz="3200" dirty="0" smtClean="0">
                <a:solidFill>
                  <a:schemeClr val="tx1"/>
                </a:solidFill>
              </a:rPr>
              <a:t>Real Estate, Taxes, Expenditures (2009)</a:t>
            </a:r>
          </a:p>
        </p:txBody>
      </p:sp>
      <p:sp>
        <p:nvSpPr>
          <p:cNvPr id="24579" name="Rectangle 3"/>
          <p:cNvSpPr>
            <a:spLocks noGrp="1" noChangeArrowheads="1"/>
          </p:cNvSpPr>
          <p:nvPr>
            <p:ph idx="1"/>
          </p:nvPr>
        </p:nvSpPr>
        <p:spPr>
          <a:xfrm>
            <a:off x="1066800" y="1935480"/>
            <a:ext cx="6096000" cy="4389120"/>
          </a:xfrm>
        </p:spPr>
        <p:txBody>
          <a:bodyPr>
            <a:normAutofit fontScale="85000" lnSpcReduction="10000"/>
          </a:bodyPr>
          <a:lstStyle/>
          <a:p>
            <a:pPr marL="0" indent="0" eaLnBrk="1" hangingPunct="1">
              <a:buClr>
                <a:schemeClr val="tx1"/>
              </a:buClr>
              <a:buNone/>
              <a:defRPr/>
            </a:pPr>
            <a:r>
              <a:rPr lang="en-US" sz="2800" dirty="0" smtClean="0"/>
              <a:t>Lac Courte Oreilles</a:t>
            </a:r>
          </a:p>
          <a:p>
            <a:pPr lvl="1">
              <a:buClr>
                <a:schemeClr val="tx1"/>
              </a:buClr>
              <a:defRPr/>
            </a:pPr>
            <a:endParaRPr lang="en-US" sz="1800" dirty="0" smtClean="0"/>
          </a:p>
          <a:p>
            <a:pPr lvl="1">
              <a:buClr>
                <a:schemeClr val="tx1"/>
              </a:buClr>
              <a:defRPr/>
            </a:pPr>
            <a:r>
              <a:rPr lang="en-US" sz="1800" dirty="0" smtClean="0"/>
              <a:t>$331 million tabulated Fair Market Value</a:t>
            </a:r>
          </a:p>
          <a:p>
            <a:pPr marL="667512" lvl="2" indent="0">
              <a:buClr>
                <a:schemeClr val="tx1"/>
              </a:buClr>
              <a:buNone/>
              <a:defRPr/>
            </a:pPr>
            <a:r>
              <a:rPr lang="en-US" sz="1800" dirty="0" smtClean="0"/>
              <a:t>~ 85% seasonal, 15% year-round residents</a:t>
            </a:r>
          </a:p>
          <a:p>
            <a:pPr marL="667512" lvl="2" indent="0">
              <a:buClr>
                <a:schemeClr val="tx1"/>
              </a:buClr>
              <a:buNone/>
              <a:defRPr/>
            </a:pPr>
            <a:r>
              <a:rPr lang="en-US" sz="1800" dirty="0" smtClean="0"/>
              <a:t> </a:t>
            </a:r>
          </a:p>
          <a:p>
            <a:pPr lvl="1">
              <a:buClr>
                <a:schemeClr val="tx1"/>
              </a:buClr>
              <a:defRPr/>
            </a:pPr>
            <a:r>
              <a:rPr lang="en-US" sz="1800" dirty="0" smtClean="0"/>
              <a:t>$2.9 million local taxes</a:t>
            </a:r>
          </a:p>
          <a:p>
            <a:pPr lvl="1">
              <a:buClr>
                <a:schemeClr val="tx1"/>
              </a:buClr>
              <a:defRPr/>
            </a:pPr>
            <a:endParaRPr lang="en-US" sz="1800" dirty="0"/>
          </a:p>
          <a:p>
            <a:pPr lvl="1">
              <a:buClr>
                <a:schemeClr val="tx1"/>
              </a:buClr>
              <a:defRPr/>
            </a:pPr>
            <a:r>
              <a:rPr lang="en-US" sz="1800" dirty="0" smtClean="0"/>
              <a:t>Associated </a:t>
            </a:r>
            <a:r>
              <a:rPr lang="en-US" sz="1800" dirty="0"/>
              <a:t>expenditures from residents and vacationers </a:t>
            </a:r>
            <a:r>
              <a:rPr lang="en-US" sz="1800" dirty="0" smtClean="0"/>
              <a:t>~$</a:t>
            </a:r>
            <a:r>
              <a:rPr lang="en-US" sz="1800" dirty="0"/>
              <a:t>9.8 million </a:t>
            </a:r>
            <a:r>
              <a:rPr lang="en-US" sz="1800" dirty="0" smtClean="0"/>
              <a:t>to </a:t>
            </a:r>
            <a:r>
              <a:rPr lang="en-US" sz="1800" dirty="0"/>
              <a:t>$14.8 million per year </a:t>
            </a:r>
          </a:p>
          <a:p>
            <a:pPr lvl="1">
              <a:buClr>
                <a:schemeClr val="tx1"/>
              </a:buClr>
              <a:defRPr/>
            </a:pPr>
            <a:endParaRPr lang="en-US" sz="1800" dirty="0" smtClean="0"/>
          </a:p>
          <a:p>
            <a:pPr lvl="1">
              <a:buClr>
                <a:schemeClr val="tx1"/>
              </a:buClr>
              <a:defRPr/>
            </a:pPr>
            <a:endParaRPr lang="en-US" sz="1800" dirty="0" smtClean="0"/>
          </a:p>
          <a:p>
            <a:pPr marL="0" indent="0" eaLnBrk="1" hangingPunct="1">
              <a:buClr>
                <a:schemeClr val="tx1"/>
              </a:buClr>
              <a:buNone/>
              <a:defRPr/>
            </a:pPr>
            <a:r>
              <a:rPr lang="en-US" sz="2800" dirty="0" smtClean="0"/>
              <a:t>Watershed  </a:t>
            </a:r>
          </a:p>
          <a:p>
            <a:pPr lvl="1">
              <a:buClr>
                <a:schemeClr val="tx1"/>
              </a:buClr>
              <a:defRPr/>
            </a:pPr>
            <a:endParaRPr lang="en-US" sz="1800" dirty="0"/>
          </a:p>
          <a:p>
            <a:pPr lvl="1">
              <a:buClr>
                <a:schemeClr val="tx1"/>
              </a:buClr>
              <a:defRPr/>
            </a:pPr>
            <a:r>
              <a:rPr lang="en-US" sz="1800" dirty="0" smtClean="0"/>
              <a:t>$1.18 Billion dollars FMV</a:t>
            </a:r>
          </a:p>
          <a:p>
            <a:pPr lvl="1">
              <a:buClr>
                <a:schemeClr val="tx1"/>
              </a:buClr>
              <a:defRPr/>
            </a:pPr>
            <a:endParaRPr lang="en-US" sz="1800" dirty="0"/>
          </a:p>
          <a:p>
            <a:pPr lvl="1">
              <a:buClr>
                <a:schemeClr val="tx1"/>
              </a:buClr>
              <a:defRPr/>
            </a:pPr>
            <a:r>
              <a:rPr lang="en-US" sz="1800" dirty="0" smtClean="0"/>
              <a:t>$10.4 million local taxes</a:t>
            </a:r>
          </a:p>
          <a:p>
            <a:pPr eaLnBrk="1" hangingPunct="1">
              <a:buClr>
                <a:schemeClr val="tx1"/>
              </a:buClr>
              <a:defRPr/>
            </a:pPr>
            <a:endParaRPr lang="en-US" dirty="0" smtClean="0">
              <a:solidFill>
                <a:srgbClr val="FFFF00"/>
              </a:solidFill>
            </a:endParaRPr>
          </a:p>
        </p:txBody>
      </p:sp>
    </p:spTree>
    <p:extLst>
      <p:ext uri="{BB962C8B-B14F-4D97-AF65-F5344CB8AC3E}">
        <p14:creationId xmlns:p14="http://schemas.microsoft.com/office/powerpoint/2010/main" val="528758660"/>
      </p:ext>
    </p:extLst>
  </p:cSld>
  <p:clrMapOvr>
    <a:masterClrMapping/>
  </p:clrMapOvr>
  <p:transition>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a:ln w="57150">
            <a:noFill/>
          </a:ln>
        </p:spPr>
        <p:txBody>
          <a:bodyPr>
            <a:normAutofit/>
          </a:bodyPr>
          <a:lstStyle/>
          <a:p>
            <a:pPr algn="ctr"/>
            <a:r>
              <a:rPr lang="en-US" sz="3200" dirty="0" smtClean="0">
                <a:solidFill>
                  <a:schemeClr val="tx1"/>
                </a:solidFill>
              </a:rPr>
              <a:t>Courte Oreilles Lakes Association (COLA)</a:t>
            </a:r>
            <a:endParaRPr lang="en-US" sz="3200" dirty="0">
              <a:solidFill>
                <a:schemeClr val="tx1"/>
              </a:solidFill>
            </a:endParaRPr>
          </a:p>
        </p:txBody>
      </p:sp>
      <p:sp>
        <p:nvSpPr>
          <p:cNvPr id="3" name="Content Placeholder 2"/>
          <p:cNvSpPr>
            <a:spLocks noGrp="1"/>
          </p:cNvSpPr>
          <p:nvPr>
            <p:ph idx="1"/>
          </p:nvPr>
        </p:nvSpPr>
        <p:spPr>
          <a:xfrm>
            <a:off x="533400" y="2011680"/>
            <a:ext cx="8229600" cy="4389120"/>
          </a:xfrm>
        </p:spPr>
        <p:txBody>
          <a:bodyPr>
            <a:noAutofit/>
          </a:bodyPr>
          <a:lstStyle/>
          <a:p>
            <a:pPr>
              <a:buClr>
                <a:schemeClr val="tx1"/>
              </a:buClr>
            </a:pPr>
            <a:r>
              <a:rPr lang="en-US" sz="2000" dirty="0" smtClean="0"/>
              <a:t>Lac Courte Oreilles Protective Association formed ~1960s</a:t>
            </a:r>
          </a:p>
          <a:p>
            <a:pPr>
              <a:buClr>
                <a:schemeClr val="tx1"/>
              </a:buClr>
            </a:pPr>
            <a:endParaRPr lang="en-US" sz="2000" dirty="0" smtClean="0"/>
          </a:p>
          <a:p>
            <a:pPr>
              <a:buClr>
                <a:schemeClr val="tx1"/>
              </a:buClr>
            </a:pPr>
            <a:r>
              <a:rPr lang="en-US" sz="2000" dirty="0" smtClean="0"/>
              <a:t>Concerns about water quality, clarity, water levels, native plants and animals</a:t>
            </a:r>
          </a:p>
          <a:p>
            <a:pPr>
              <a:buClr>
                <a:schemeClr val="tx1"/>
              </a:buClr>
            </a:pPr>
            <a:endParaRPr lang="en-US" sz="2000" dirty="0"/>
          </a:p>
          <a:p>
            <a:pPr>
              <a:buClr>
                <a:schemeClr val="tx1"/>
              </a:buClr>
            </a:pPr>
            <a:r>
              <a:rPr lang="en-US" sz="2000" dirty="0"/>
              <a:t>In 1995 COLA established as the official lake </a:t>
            </a:r>
            <a:r>
              <a:rPr lang="en-US" sz="2000" dirty="0" smtClean="0"/>
              <a:t>organization</a:t>
            </a:r>
          </a:p>
          <a:p>
            <a:pPr>
              <a:buClr>
                <a:schemeClr val="tx1"/>
              </a:buClr>
            </a:pPr>
            <a:endParaRPr lang="en-US" sz="2000" dirty="0" smtClean="0"/>
          </a:p>
          <a:p>
            <a:pPr>
              <a:buClr>
                <a:schemeClr val="tx1"/>
              </a:buClr>
            </a:pPr>
            <a:r>
              <a:rPr lang="en-US" sz="2000" dirty="0" smtClean="0"/>
              <a:t>Funded first lake study of water quality – BARR study (1996)  to establish a baseline nutrient evaluation</a:t>
            </a:r>
          </a:p>
          <a:p>
            <a:pPr>
              <a:buClr>
                <a:schemeClr val="tx1"/>
              </a:buClr>
            </a:pPr>
            <a:endParaRPr lang="en-US" sz="2000" dirty="0"/>
          </a:p>
          <a:p>
            <a:pPr>
              <a:buClr>
                <a:schemeClr val="tx1"/>
              </a:buClr>
            </a:pPr>
            <a:r>
              <a:rPr lang="en-US" sz="2000" dirty="0" smtClean="0"/>
              <a:t>&gt;400 members out of ~800 non-tribal lake properties</a:t>
            </a:r>
          </a:p>
          <a:p>
            <a:pPr>
              <a:buClr>
                <a:schemeClr val="tx1"/>
              </a:buClr>
            </a:pPr>
            <a:endParaRPr lang="en-US" sz="2000" dirty="0" smtClean="0"/>
          </a:p>
          <a:p>
            <a:pPr>
              <a:buClr>
                <a:schemeClr val="tx1"/>
              </a:buClr>
            </a:pPr>
            <a:endParaRPr lang="en-US" sz="2000" dirty="0" smtClean="0"/>
          </a:p>
          <a:p>
            <a:pPr>
              <a:buClr>
                <a:schemeClr val="tx1"/>
              </a:buClr>
            </a:pPr>
            <a:endParaRPr lang="en-US" sz="2000" dirty="0" smtClean="0"/>
          </a:p>
          <a:p>
            <a:pPr>
              <a:buClr>
                <a:schemeClr val="tx1"/>
              </a:buClr>
            </a:pPr>
            <a:endParaRPr lang="en-US" sz="2000" dirty="0" smtClean="0"/>
          </a:p>
          <a:p>
            <a:pPr lvl="1">
              <a:buClr>
                <a:schemeClr val="tx1"/>
              </a:buClr>
            </a:pPr>
            <a:endParaRPr lang="en-US" sz="2000" dirty="0" smtClean="0"/>
          </a:p>
          <a:p>
            <a:pPr lvl="1">
              <a:buClr>
                <a:schemeClr val="tx1"/>
              </a:buClr>
            </a:pPr>
            <a:endParaRPr lang="en-US" sz="2000" dirty="0" smtClean="0"/>
          </a:p>
          <a:p>
            <a:pPr lvl="1">
              <a:buClr>
                <a:schemeClr val="tx1"/>
              </a:buClr>
            </a:pPr>
            <a:endParaRPr lang="en-US" sz="2000" dirty="0" smtClean="0"/>
          </a:p>
          <a:p>
            <a:pPr lvl="1">
              <a:buClr>
                <a:schemeClr val="tx1"/>
              </a:buClr>
            </a:pPr>
            <a:r>
              <a:rPr lang="en-US" sz="2000" dirty="0" smtClean="0"/>
              <a:t>			</a:t>
            </a:r>
          </a:p>
          <a:p>
            <a:pPr lvl="1">
              <a:buClr>
                <a:schemeClr val="tx1"/>
              </a:buClr>
            </a:pPr>
            <a:endParaRPr lang="en-US" sz="2000" dirty="0" smtClean="0"/>
          </a:p>
          <a:p>
            <a:pPr lvl="1">
              <a:buClr>
                <a:schemeClr val="tx1"/>
              </a:buClr>
            </a:pPr>
            <a:endParaRPr lang="en-US" sz="2000" dirty="0" smtClean="0"/>
          </a:p>
        </p:txBody>
      </p:sp>
    </p:spTree>
    <p:extLst>
      <p:ext uri="{BB962C8B-B14F-4D97-AF65-F5344CB8AC3E}">
        <p14:creationId xmlns:p14="http://schemas.microsoft.com/office/powerpoint/2010/main" val="902783714"/>
      </p:ext>
    </p:extLst>
  </p:cSld>
  <p:clrMapOvr>
    <a:masterClrMapping/>
  </p:clrMapOvr>
  <p:transition>
    <p:wipe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10798</TotalTime>
  <Words>2137</Words>
  <Application>Microsoft Macintosh PowerPoint</Application>
  <PresentationFormat>On-screen Show (4:3)</PresentationFormat>
  <Paragraphs>277</Paragraphs>
  <Slides>45</Slides>
  <Notes>21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Lucida Sans Unicode</vt:lpstr>
      <vt:lpstr>Mangal</vt:lpstr>
      <vt:lpstr>Wingdings 2</vt:lpstr>
      <vt:lpstr>Flow</vt:lpstr>
      <vt:lpstr>Threats, Impacts, and Citizen Action on Lac Courte Oreilles  Jim Coors, COLA Communications Director</vt:lpstr>
      <vt:lpstr>PowerPoint Presentation</vt:lpstr>
      <vt:lpstr>PowerPoint Presentation</vt:lpstr>
      <vt:lpstr>PowerPoint Presentation</vt:lpstr>
      <vt:lpstr>PowerPoint Presentation</vt:lpstr>
      <vt:lpstr>PowerPoint Presentation</vt:lpstr>
      <vt:lpstr>PowerPoint Presentation</vt:lpstr>
      <vt:lpstr>Real Estate, Taxes, Expenditures (2009)</vt:lpstr>
      <vt:lpstr>Courte Oreilles Lakes Association (COLA)</vt:lpstr>
      <vt:lpstr>PowerPoint Presentation</vt:lpstr>
      <vt:lpstr>Cranberry growers &amp; their bogs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Aquatic Invasive Species (AIS) in LCO</vt:lpstr>
      <vt:lpstr>Curly Leaf Pondweed in LCO</vt:lpstr>
      <vt:lpstr>Lac Courte Oreilles Foundation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Lac Courte Oreilles – A very sensitive lake</dc:title>
  <dc:creator>Linda Pulford</dc:creator>
  <cp:lastModifiedBy>Susan Kendrick</cp:lastModifiedBy>
  <cp:revision>407</cp:revision>
  <dcterms:created xsi:type="dcterms:W3CDTF">2010-12-28T00:31:24Z</dcterms:created>
  <dcterms:modified xsi:type="dcterms:W3CDTF">2017-06-11T17:58:36Z</dcterms:modified>
</cp:coreProperties>
</file>